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2"/>
  </p:handoutMasterIdLst>
  <p:sldIdLst>
    <p:sldId id="268" r:id="rId5"/>
    <p:sldId id="277" r:id="rId6"/>
    <p:sldId id="271" r:id="rId7"/>
    <p:sldId id="286" r:id="rId8"/>
    <p:sldId id="285" r:id="rId9"/>
    <p:sldId id="273" r:id="rId10"/>
    <p:sldId id="281" r:id="rId11"/>
    <p:sldId id="282" r:id="rId12"/>
    <p:sldId id="270" r:id="rId13"/>
    <p:sldId id="284" r:id="rId14"/>
    <p:sldId id="280" r:id="rId15"/>
    <p:sldId id="272" r:id="rId16"/>
    <p:sldId id="274" r:id="rId17"/>
    <p:sldId id="287" r:id="rId18"/>
    <p:sldId id="288" r:id="rId19"/>
    <p:sldId id="279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4C"/>
    <a:srgbClr val="7C8795"/>
    <a:srgbClr val="006B93"/>
    <a:srgbClr val="BADAFB"/>
    <a:srgbClr val="BA6B93"/>
    <a:srgbClr val="081D4D"/>
    <a:srgbClr val="B9DAFB"/>
    <a:srgbClr val="72C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18" d="100"/>
          <a:sy n="18" d="100"/>
        </p:scale>
        <p:origin x="72" y="8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277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35F6BD-7A1E-466A-8B39-B3B69EECDB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4B96D-435A-48AC-9191-2DBE814184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5A46C-ADC6-4AD1-8EB7-DAAB9F4126D8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81845F-9BE0-4714-B129-EBFB9CDA59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2DB89-3660-447E-B34C-1F21093DFF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46278-F996-4E51-99C6-DE44EC985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16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A420-CBBA-4A41-9E00-1365FF9D4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nivers LT Std 53 Extende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54803-9E63-4D9A-8DCE-73AF57073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6110"/>
          </a:xfrm>
        </p:spPr>
        <p:txBody>
          <a:bodyPr/>
          <a:lstStyle>
            <a:lvl1pPr marL="0" indent="0" algn="ctr">
              <a:buNone/>
              <a:defRPr sz="2400">
                <a:latin typeface="Univers LT Std 53 Extended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0B4B-09C3-4A18-9FEA-EE8D21DB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984D9-9178-4F7B-9490-320EC05D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F0CF8-92A5-4509-8C42-98CA9772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85DFCD23-EBAB-4692-B019-C2C37732D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956" y="4460973"/>
            <a:ext cx="3630753" cy="18669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5246C7-24D6-40D2-A28C-FE06DDDDE1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364" y="5600862"/>
            <a:ext cx="672981" cy="7644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1F03AF-CF0A-4A40-93C6-2A08C3B9AE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61652"/>
            <a:ext cx="640281" cy="903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6ACEBC-9046-499B-A85B-3CA9389B5B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172" y="5669123"/>
            <a:ext cx="670822" cy="5908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242FAE-6203-4F44-8552-37281F07DD1F}"/>
              </a:ext>
            </a:extLst>
          </p:cNvPr>
          <p:cNvSpPr txBox="1"/>
          <p:nvPr userDrawn="1"/>
        </p:nvSpPr>
        <p:spPr>
          <a:xfrm>
            <a:off x="10230326" y="6234609"/>
            <a:ext cx="1278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Official Credit Union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C18EF63E-AC0E-4A08-A686-80F9062838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260" y="5471712"/>
            <a:ext cx="730130" cy="10430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5A7A3C-3990-4079-9CF8-604414100920}"/>
              </a:ext>
            </a:extLst>
          </p:cNvPr>
          <p:cNvSpPr/>
          <p:nvPr userDrawn="1"/>
        </p:nvSpPr>
        <p:spPr>
          <a:xfrm rot="5400000">
            <a:off x="5721927" y="-5723372"/>
            <a:ext cx="748146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7C03D5-68E6-44DF-8F4F-E8E3697D8035}"/>
              </a:ext>
            </a:extLst>
          </p:cNvPr>
          <p:cNvSpPr txBox="1"/>
          <p:nvPr userDrawn="1"/>
        </p:nvSpPr>
        <p:spPr>
          <a:xfrm>
            <a:off x="5533032" y="377363"/>
            <a:ext cx="2677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ON THE ROAD OF LIFE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4AB182-1F3D-433A-9477-EF195737F12E}"/>
              </a:ext>
            </a:extLst>
          </p:cNvPr>
          <p:cNvCxnSpPr>
            <a:cxnSpLocks/>
          </p:cNvCxnSpPr>
          <p:nvPr userDrawn="1"/>
        </p:nvCxnSpPr>
        <p:spPr>
          <a:xfrm>
            <a:off x="-104775" y="292594"/>
            <a:ext cx="3913012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CF4B6CB-F46F-41F2-9D73-1CA96A2302C6}"/>
              </a:ext>
            </a:extLst>
          </p:cNvPr>
          <p:cNvSpPr txBox="1"/>
          <p:nvPr userDrawn="1"/>
        </p:nvSpPr>
        <p:spPr>
          <a:xfrm>
            <a:off x="3808237" y="157823"/>
            <a:ext cx="3063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F75A94-4094-4380-9357-F57572B446F8}"/>
              </a:ext>
            </a:extLst>
          </p:cNvPr>
          <p:cNvCxnSpPr>
            <a:cxnSpLocks/>
          </p:cNvCxnSpPr>
          <p:nvPr userDrawn="1"/>
        </p:nvCxnSpPr>
        <p:spPr>
          <a:xfrm>
            <a:off x="7355409" y="514173"/>
            <a:ext cx="4836591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60370-7440-407B-842C-15CEB4406D59}"/>
              </a:ext>
            </a:extLst>
          </p:cNvPr>
          <p:cNvSpPr/>
          <p:nvPr userDrawn="1"/>
        </p:nvSpPr>
        <p:spPr>
          <a:xfrm rot="5400000">
            <a:off x="5972890" y="669715"/>
            <a:ext cx="246221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1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390-A60F-4462-8B02-4B4EB121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348986"/>
            <a:ext cx="9621511" cy="1325563"/>
          </a:xfrm>
        </p:spPr>
        <p:txBody>
          <a:bodyPr/>
          <a:lstStyle>
            <a:lvl1pPr>
              <a:defRPr>
                <a:latin typeface="Univers LT Std 53 Extended" panose="020B06050305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4E50-2B8A-4AFC-8E12-2073BE5C1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520" y="2105419"/>
            <a:ext cx="10527342" cy="3740813"/>
          </a:xfrm>
        </p:spPr>
        <p:txBody>
          <a:bodyPr/>
          <a:lstStyle>
            <a:lvl1pPr>
              <a:defRPr>
                <a:solidFill>
                  <a:srgbClr val="333F4C"/>
                </a:solidFill>
                <a:latin typeface="Univers LT Std 53 Extended" panose="020B0605030502020204"/>
              </a:defRPr>
            </a:lvl1pPr>
            <a:lvl2pPr>
              <a:defRPr>
                <a:solidFill>
                  <a:srgbClr val="333F4C"/>
                </a:solidFill>
                <a:latin typeface="Univers LT Std 53 Extended" panose="020B0605030502020204"/>
              </a:defRPr>
            </a:lvl2pPr>
            <a:lvl3pPr>
              <a:defRPr>
                <a:solidFill>
                  <a:srgbClr val="333F4C"/>
                </a:solidFill>
                <a:latin typeface="Univers LT Std 53 Extended" panose="020B0605030502020204"/>
              </a:defRPr>
            </a:lvl3pPr>
            <a:lvl4pPr>
              <a:defRPr>
                <a:solidFill>
                  <a:srgbClr val="333F4C"/>
                </a:solidFill>
                <a:latin typeface="Univers LT Std 53 Extended" panose="020B0605030502020204"/>
              </a:defRPr>
            </a:lvl4pPr>
            <a:lvl5pPr>
              <a:defRPr>
                <a:solidFill>
                  <a:srgbClr val="333F4C"/>
                </a:solidFill>
                <a:latin typeface="Univers LT Std 53 Extended" panose="020B06050305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020C58-B078-482F-8076-EE8B5037682F}"/>
              </a:ext>
            </a:extLst>
          </p:cNvPr>
          <p:cNvCxnSpPr>
            <a:cxnSpLocks/>
          </p:cNvCxnSpPr>
          <p:nvPr userDrawn="1"/>
        </p:nvCxnSpPr>
        <p:spPr>
          <a:xfrm>
            <a:off x="1116281" y="1448797"/>
            <a:ext cx="10514783" cy="0"/>
          </a:xfrm>
          <a:prstGeom prst="line">
            <a:avLst/>
          </a:prstGeom>
          <a:ln w="177800">
            <a:solidFill>
              <a:srgbClr val="006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624C4FE4-5012-4E6A-ADDB-3159F2A80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349" y="5844161"/>
            <a:ext cx="2398642" cy="12333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E35E03-E72F-4002-874A-9666BEE21439}"/>
              </a:ext>
            </a:extLst>
          </p:cNvPr>
          <p:cNvSpPr/>
          <p:nvPr userDrawn="1"/>
        </p:nvSpPr>
        <p:spPr>
          <a:xfrm rot="5400000">
            <a:off x="4786500" y="2058151"/>
            <a:ext cx="664024" cy="8935673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D41D8F-0F79-4A50-BD12-AF2D75BAD3A2}"/>
              </a:ext>
            </a:extLst>
          </p:cNvPr>
          <p:cNvSpPr txBox="1"/>
          <p:nvPr userDrawn="1"/>
        </p:nvSpPr>
        <p:spPr>
          <a:xfrm>
            <a:off x="5995428" y="6544458"/>
            <a:ext cx="2677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200" kern="1200" dirty="0">
                <a:solidFill>
                  <a:schemeClr val="bg1"/>
                </a:solidFill>
                <a:latin typeface="Univers LT Std 53 Extended" panose="020B0605030502020204" pitchFamily="34" charset="0"/>
                <a:ea typeface="+mn-ea"/>
                <a:cs typeface="+mn-cs"/>
              </a:rPr>
              <a:t>ON THE ROAD OF LIFE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6D5FB3-36E8-4D92-BA94-1AF2D43158C2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4027193" y="9660414"/>
            <a:ext cx="0" cy="1384258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B427680-EE7D-43D3-84B2-80029671AF81}"/>
              </a:ext>
            </a:extLst>
          </p:cNvPr>
          <p:cNvSpPr txBox="1"/>
          <p:nvPr userDrawn="1"/>
        </p:nvSpPr>
        <p:spPr>
          <a:xfrm>
            <a:off x="4270633" y="6324918"/>
            <a:ext cx="3063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200" kern="1200" dirty="0">
                <a:solidFill>
                  <a:schemeClr val="bg1"/>
                </a:solidFill>
                <a:latin typeface="Univers LT Std 53 Extended" panose="020B0605030502020204" pitchFamily="34" charset="0"/>
                <a:ea typeface="+mn-ea"/>
                <a:cs typeface="+mn-cs"/>
              </a:rPr>
              <a:t>PROVIDING FINANCIAL SUCCESS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AA1A8F-352C-478B-86F2-9C9DC43A6E2E}"/>
              </a:ext>
            </a:extLst>
          </p:cNvPr>
          <p:cNvCxnSpPr>
            <a:cxnSpLocks/>
          </p:cNvCxnSpPr>
          <p:nvPr userDrawn="1"/>
        </p:nvCxnSpPr>
        <p:spPr>
          <a:xfrm>
            <a:off x="7536873" y="6681268"/>
            <a:ext cx="2056150" cy="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711875E-3FBF-4688-865A-76EB425EF24A}"/>
              </a:ext>
            </a:extLst>
          </p:cNvPr>
          <p:cNvSpPr/>
          <p:nvPr userDrawn="1"/>
        </p:nvSpPr>
        <p:spPr>
          <a:xfrm>
            <a:off x="-13348" y="1"/>
            <a:ext cx="664024" cy="6858000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97FAF6-480C-4452-832B-8D78D0D014D6}"/>
              </a:ext>
            </a:extLst>
          </p:cNvPr>
          <p:cNvCxnSpPr>
            <a:cxnSpLocks/>
          </p:cNvCxnSpPr>
          <p:nvPr userDrawn="1"/>
        </p:nvCxnSpPr>
        <p:spPr>
          <a:xfrm>
            <a:off x="-6674" y="6456219"/>
            <a:ext cx="4277307" cy="3470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96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A420-CBBA-4A41-9E00-1365FF9D4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nivers LT Std 53 Extende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54803-9E63-4D9A-8DCE-73AF57073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6110"/>
          </a:xfrm>
        </p:spPr>
        <p:txBody>
          <a:bodyPr/>
          <a:lstStyle>
            <a:lvl1pPr marL="0" indent="0" algn="ctr">
              <a:buNone/>
              <a:defRPr sz="2400">
                <a:latin typeface="Univers LT Std 53 Extended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0B4B-09C3-4A18-9FEA-EE8D21DB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984D9-9178-4F7B-9490-320EC05D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F0CF8-92A5-4509-8C42-98CA9772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60370-7440-407B-842C-15CEB4406D59}"/>
              </a:ext>
            </a:extLst>
          </p:cNvPr>
          <p:cNvSpPr/>
          <p:nvPr userDrawn="1"/>
        </p:nvSpPr>
        <p:spPr>
          <a:xfrm rot="5400000">
            <a:off x="5972890" y="669715"/>
            <a:ext cx="246221" cy="12192002"/>
          </a:xfrm>
          <a:prstGeom prst="rect">
            <a:avLst/>
          </a:prstGeom>
          <a:solidFill>
            <a:srgbClr val="081D4D"/>
          </a:solidFill>
          <a:ln>
            <a:solidFill>
              <a:srgbClr val="081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390-A60F-4462-8B02-4B4EB121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348986"/>
            <a:ext cx="9621511" cy="132556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4400" kern="1200" dirty="0">
                <a:solidFill>
                  <a:schemeClr val="tx1"/>
                </a:solidFill>
                <a:latin typeface="Univers LT Std 53 Extended" panose="020B06050305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4E50-2B8A-4AFC-8E12-2073BE5C1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520" y="2105419"/>
            <a:ext cx="10527342" cy="3740813"/>
          </a:xfrm>
        </p:spPr>
        <p:txBody>
          <a:bodyPr/>
          <a:lstStyle>
            <a:lvl1pPr>
              <a:defRPr>
                <a:solidFill>
                  <a:srgbClr val="333F4C"/>
                </a:solidFill>
                <a:latin typeface="Univers LT Std 53 Extended" panose="020B0605030502020204"/>
              </a:defRPr>
            </a:lvl1pPr>
            <a:lvl2pPr>
              <a:defRPr>
                <a:solidFill>
                  <a:srgbClr val="333F4C"/>
                </a:solidFill>
                <a:latin typeface="Univers LT Std 53 Extended" panose="020B0605030502020204"/>
              </a:defRPr>
            </a:lvl2pPr>
            <a:lvl3pPr>
              <a:defRPr>
                <a:solidFill>
                  <a:srgbClr val="333F4C"/>
                </a:solidFill>
                <a:latin typeface="Univers LT Std 53 Extended" panose="020B0605030502020204"/>
              </a:defRPr>
            </a:lvl3pPr>
            <a:lvl4pPr>
              <a:defRPr>
                <a:solidFill>
                  <a:srgbClr val="333F4C"/>
                </a:solidFill>
                <a:latin typeface="Univers LT Std 53 Extended" panose="020B0605030502020204"/>
              </a:defRPr>
            </a:lvl4pPr>
            <a:lvl5pPr>
              <a:defRPr>
                <a:solidFill>
                  <a:srgbClr val="333F4C"/>
                </a:solidFill>
                <a:latin typeface="Univers LT Std 53 Extended" panose="020B06050305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A picture containing dark, sitting, computer, room&#10;&#10;Description automatically generated">
            <a:extLst>
              <a:ext uri="{FF2B5EF4-FFF2-40B4-BE49-F238E27FC236}">
                <a16:creationId xmlns:a16="http://schemas.microsoft.com/office/drawing/2014/main" id="{624C4FE4-5012-4E6A-ADDB-3159F2A80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349" y="5844161"/>
            <a:ext cx="2398642" cy="123337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6D5FB3-36E8-4D92-BA94-1AF2D43158C2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4027193" y="9660414"/>
            <a:ext cx="0" cy="1384258"/>
          </a:xfrm>
          <a:prstGeom prst="line">
            <a:avLst/>
          </a:prstGeom>
          <a:ln w="38100">
            <a:solidFill>
              <a:srgbClr val="B9DA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38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11F4-0B14-4EBA-A875-848711F4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87B71-6FAB-46CE-8061-BFDAB97FB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A62CA-1371-4760-B1C0-14F00DF0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0BD98-5788-4899-88D2-7F556C51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0190FF-5677-425B-AFD6-46178336E5DE}"/>
              </a:ext>
            </a:extLst>
          </p:cNvPr>
          <p:cNvSpPr txBox="1"/>
          <p:nvPr userDrawn="1"/>
        </p:nvSpPr>
        <p:spPr>
          <a:xfrm rot="16200000">
            <a:off x="5047032" y="483968"/>
            <a:ext cx="5851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B41237-7339-492E-A360-03D508908D7A}"/>
              </a:ext>
            </a:extLst>
          </p:cNvPr>
          <p:cNvSpPr txBox="1"/>
          <p:nvPr userDrawn="1"/>
        </p:nvSpPr>
        <p:spPr>
          <a:xfrm>
            <a:off x="4822537" y="2197393"/>
            <a:ext cx="5851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Univers" panose="020B0503020202020204" pitchFamily="34" charset="0"/>
              </a:rPr>
              <a:t>PROVIDING FINANCIAL SUCCESS</a:t>
            </a:r>
          </a:p>
        </p:txBody>
      </p:sp>
    </p:spTree>
    <p:extLst>
      <p:ext uri="{BB962C8B-B14F-4D97-AF65-F5344CB8AC3E}">
        <p14:creationId xmlns:p14="http://schemas.microsoft.com/office/powerpoint/2010/main" val="119512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0D163-A703-458C-811A-09D3FC2F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C512D-C156-4F61-B701-3C45A4361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9A6CC-ED41-498A-B835-CFA382956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DFEEF-9262-4C50-84AE-4023730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F3733-92EE-4372-BAFA-0DFB74C0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CD58-7CA2-4335-A67B-0A9B24F4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8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B0A1-2396-48A4-A31F-171CE1A6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CBFB4-13A3-41A9-99D8-82E691915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E7C48-6FC2-44D5-B5E8-939A8E7FC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C55F9E-4858-4C0F-AAB1-E68FD5227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DD656-5D68-402F-AE21-A71371EF6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71ECEE-AF6D-4C6E-9B7D-FC00805E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AFE08C-C449-4067-8AA9-1E3C2A0BC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F9A07-5F78-420F-9A0F-32E1163C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5044-42AB-4F71-8648-5B2DD3E7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ABF33-D3B5-44D1-AC00-44B0A5A3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015C5-0DE5-4466-9FBC-F814ABA1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12EA6-F0CB-48D2-BBB8-372702C8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3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67C33-F2A4-4D90-AF22-61E7AD031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9B4DBB-D19F-4AE7-AF5D-FEA129A8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A5C8A-DD08-4BDB-BB94-64DD054E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A485-F5F7-4B0F-B82C-54E356BB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73008-7C93-4074-906D-0854112C5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F7490-B72F-4CB0-B04D-D8204DEDC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6B11A-6F31-4B8C-8212-6F90DEC99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CCA95-2BEE-4A16-90C1-866BF98CA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C13CF-FF80-4805-BF40-C0F6D8EC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1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F929-401E-488F-88CD-7B4AE8CD0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2E778C-88A9-49DD-8E5C-D002DD5DE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21735-843A-4B8E-9E4B-B7BD32BFD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8ECD1-D622-425F-97B5-E54E7F5BF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1B090-5409-4466-83A7-4B6CAC478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C5F4E-5D03-43F7-86A5-F9B38C60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70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3C0E-3ECF-4802-AEEF-73DF6C929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F8CB9-5E47-439D-B48F-12BC16114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D3CDD-2BA2-4BB7-8F7B-95433C25A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94E3B-A93F-45D5-B722-96EC450F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7070E-A53B-4294-ABBA-354A675F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91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B3038-E8FB-4AE4-BCFF-77C09575E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7FB57-2E0A-4F3C-8A82-2E9D32DE7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95DDA-969D-4250-8B6D-57EFD7A3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6A15C-A8F3-4B69-A5A2-FD379C3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4CC72-DACB-4F41-981D-3246341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0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1BDE7F-8E86-48A9-89FE-35E3C19B8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6808E-007C-4DE2-9EAA-6B67F0511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1008"/>
            <a:ext cx="10515600" cy="374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3C200-1EEF-4D30-89A1-22D68B6D3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C6C99-7973-46B2-8668-2CC5E09A5C0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F65B-A5CE-4C95-81CE-342FB5AD7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65088-B946-4FCC-99C4-8B5430123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445B-99CB-48C7-9637-4EDBB112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0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300">
          <a:solidFill>
            <a:srgbClr val="081D4D"/>
          </a:solidFill>
          <a:latin typeface="Univers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81D4D"/>
          </a:solidFill>
          <a:latin typeface="Univers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1.png@01D723BE.48BB6CC0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701" y="2452526"/>
            <a:ext cx="4248318" cy="195294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Branch Expansion</a:t>
            </a:r>
          </a:p>
        </p:txBody>
      </p:sp>
      <p:pic>
        <p:nvPicPr>
          <p:cNvPr id="13" name="Picture 12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2E4D8151-CB10-4FD6-A58E-07174D37CC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4" r="16345" b="-1"/>
          <a:stretch/>
        </p:blipFill>
        <p:spPr>
          <a:xfrm>
            <a:off x="7483303" y="1350438"/>
            <a:ext cx="4160520" cy="4160520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11" name="Picture 10" descr="A picture containing floor, indoor, ceiling, furniture&#10;&#10;Description automatically generated">
            <a:extLst>
              <a:ext uri="{FF2B5EF4-FFF2-40B4-BE49-F238E27FC236}">
                <a16:creationId xmlns:a16="http://schemas.microsoft.com/office/drawing/2014/main" id="{63CA6CC8-09D7-482A-9315-F827845F8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r="15065" b="-2"/>
          <a:stretch/>
        </p:blipFill>
        <p:spPr>
          <a:xfrm>
            <a:off x="5403344" y="3414344"/>
            <a:ext cx="4160519" cy="3443657"/>
          </a:xfrm>
          <a:custGeom>
            <a:avLst/>
            <a:gdLst/>
            <a:ahLst/>
            <a:cxnLst/>
            <a:rect l="l" t="t" r="r" b="b"/>
            <a:pathLst>
              <a:path w="4160519" h="3443657">
                <a:moveTo>
                  <a:pt x="2080260" y="0"/>
                </a:moveTo>
                <a:lnTo>
                  <a:pt x="4160519" y="2078563"/>
                </a:lnTo>
                <a:lnTo>
                  <a:pt x="2794310" y="3443657"/>
                </a:lnTo>
                <a:lnTo>
                  <a:pt x="1366210" y="3443657"/>
                </a:lnTo>
                <a:lnTo>
                  <a:pt x="0" y="2078563"/>
                </a:lnTo>
                <a:close/>
              </a:path>
            </a:pathLst>
          </a:custGeom>
        </p:spPr>
      </p:pic>
      <p:pic>
        <p:nvPicPr>
          <p:cNvPr id="9" name="Content Placeholder 8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072149F8-BB89-4CD2-8244-43CA390382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4" r="16286"/>
          <a:stretch/>
        </p:blipFill>
        <p:spPr>
          <a:xfrm>
            <a:off x="5403343" y="213"/>
            <a:ext cx="4160520" cy="3447288"/>
          </a:xfrm>
          <a:custGeom>
            <a:avLst/>
            <a:gdLst/>
            <a:ahLst/>
            <a:cxnLst/>
            <a:rect l="l" t="t" r="r" b="b"/>
            <a:pathLst>
              <a:path w="4160520" h="3430293">
                <a:moveTo>
                  <a:pt x="1352836" y="0"/>
                </a:moveTo>
                <a:lnTo>
                  <a:pt x="2807685" y="0"/>
                </a:lnTo>
                <a:lnTo>
                  <a:pt x="4160520" y="1351732"/>
                </a:lnTo>
                <a:lnTo>
                  <a:pt x="2080261" y="3430293"/>
                </a:lnTo>
                <a:lnTo>
                  <a:pt x="0" y="13517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872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F5C70C7A-A716-4F60-A700-FD66F7A28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08" y="1201003"/>
            <a:ext cx="2517026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4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person, person, standing&#10;&#10;Description automatically generated">
            <a:extLst>
              <a:ext uri="{FF2B5EF4-FFF2-40B4-BE49-F238E27FC236}">
                <a16:creationId xmlns:a16="http://schemas.microsoft.com/office/drawing/2014/main" id="{35B3AE89-C05E-4C70-A68D-FA0F04092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9" b="131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14" name="Picture 13" descr="A picture containing container, basket&#10;&#10;Description automatically generated">
            <a:extLst>
              <a:ext uri="{FF2B5EF4-FFF2-40B4-BE49-F238E27FC236}">
                <a16:creationId xmlns:a16="http://schemas.microsoft.com/office/drawing/2014/main" id="{5D515DED-3121-4D06-8E58-9126D472BF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10" name="Picture 9" descr="A few men wearing hard hats&#10;&#10;Description automatically generated with low confidence">
            <a:extLst>
              <a:ext uri="{FF2B5EF4-FFF2-40B4-BE49-F238E27FC236}">
                <a16:creationId xmlns:a16="http://schemas.microsoft.com/office/drawing/2014/main" id="{5CAD7116-4DAA-4150-8042-CF600B4C30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16" name="Picture 15" descr="A picture containing outdoor, person, sky, ground&#10;&#10;Description automatically generated">
            <a:extLst>
              <a:ext uri="{FF2B5EF4-FFF2-40B4-BE49-F238E27FC236}">
                <a16:creationId xmlns:a16="http://schemas.microsoft.com/office/drawing/2014/main" id="{5C21F856-BEED-465A-92FB-FD309DE3E1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ame 85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136DD6-0CAF-430B-B123-0554BD880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Remember When …</a:t>
            </a:r>
          </a:p>
        </p:txBody>
      </p:sp>
    </p:spTree>
    <p:extLst>
      <p:ext uri="{BB962C8B-B14F-4D97-AF65-F5344CB8AC3E}">
        <p14:creationId xmlns:p14="http://schemas.microsoft.com/office/powerpoint/2010/main" val="223882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sky, outdoor, street&#10;&#10;Description automatically generated">
            <a:extLst>
              <a:ext uri="{FF2B5EF4-FFF2-40B4-BE49-F238E27FC236}">
                <a16:creationId xmlns:a16="http://schemas.microsoft.com/office/drawing/2014/main" id="{8804AFD5-9E59-4FB7-B2F2-740167DC3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09" b="158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Exterior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12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F9FB1285-09B0-4689-A520-B575D9A88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1844675"/>
            <a:ext cx="7959725" cy="4449763"/>
          </a:xfrm>
          <a:prstGeom prst="rect">
            <a:avLst/>
          </a:prstGeom>
        </p:spPr>
      </p:pic>
      <p:pic>
        <p:nvPicPr>
          <p:cNvPr id="6" name="Picture 5" descr="A picture containing text, building, outdoor&#10;&#10;Description automatically generated">
            <a:extLst>
              <a:ext uri="{FF2B5EF4-FFF2-40B4-BE49-F238E27FC236}">
                <a16:creationId xmlns:a16="http://schemas.microsoft.com/office/drawing/2014/main" id="{4736040F-4BD2-4EB1-B3BA-D109042CC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538" y="1844675"/>
            <a:ext cx="2471738" cy="44497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Exterior</a:t>
            </a:r>
          </a:p>
        </p:txBody>
      </p:sp>
    </p:spTree>
    <p:extLst>
      <p:ext uri="{BB962C8B-B14F-4D97-AF65-F5344CB8AC3E}">
        <p14:creationId xmlns:p14="http://schemas.microsoft.com/office/powerpoint/2010/main" val="369157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Exterior</a:t>
            </a:r>
          </a:p>
        </p:txBody>
      </p:sp>
      <p:pic>
        <p:nvPicPr>
          <p:cNvPr id="5" name="Picture 4" descr="A picture containing text, outdoor, truck&#10;&#10;Description automatically generated">
            <a:extLst>
              <a:ext uri="{FF2B5EF4-FFF2-40B4-BE49-F238E27FC236}">
                <a16:creationId xmlns:a16="http://schemas.microsoft.com/office/drawing/2014/main" id="{A7F33F11-DAA5-4DBE-B540-5716145B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4" b="24722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10" name="Picture 9" descr="A picture containing text, bin, container&#10;&#10;Description automatically generated">
            <a:extLst>
              <a:ext uri="{FF2B5EF4-FFF2-40B4-BE49-F238E27FC236}">
                <a16:creationId xmlns:a16="http://schemas.microsoft.com/office/drawing/2014/main" id="{4EE4E1E8-6589-4067-8716-C5860644CF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3" r="2" b="2917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13" name="Picture 12" descr="A picture containing text, building, sky, outdoor&#10;&#10;Description automatically generated">
            <a:extLst>
              <a:ext uri="{FF2B5EF4-FFF2-40B4-BE49-F238E27FC236}">
                <a16:creationId xmlns:a16="http://schemas.microsoft.com/office/drawing/2014/main" id="{A04F4DEE-2E18-4C62-876F-4ACFBE8815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4" r="2" b="18308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328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39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, whiteboard&#10;&#10;Description automatically generated">
            <a:extLst>
              <a:ext uri="{FF2B5EF4-FFF2-40B4-BE49-F238E27FC236}">
                <a16:creationId xmlns:a16="http://schemas.microsoft.com/office/drawing/2014/main" id="{ED0F2AE7-1AFF-44F7-BFBB-79F1FAB124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Interior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7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Interior</a:t>
            </a:r>
          </a:p>
        </p:txBody>
      </p:sp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2572C82-C348-4E4A-B41C-1E33B5203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984" y="2711252"/>
            <a:ext cx="2685705" cy="2014278"/>
          </a:xfrm>
          <a:prstGeom prst="rect">
            <a:avLst/>
          </a:prstGeom>
        </p:spPr>
      </p:pic>
      <p:pic>
        <p:nvPicPr>
          <p:cNvPr id="4" name="Picture 3" descr="A picture containing text, indoor, furniture&#10;&#10;Description automatically generated">
            <a:extLst>
              <a:ext uri="{FF2B5EF4-FFF2-40B4-BE49-F238E27FC236}">
                <a16:creationId xmlns:a16="http://schemas.microsoft.com/office/drawing/2014/main" id="{3139A7FD-F101-4C6B-B049-38176FBC1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984" y="391576"/>
            <a:ext cx="2685705" cy="2014278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C5E0CD48-0B96-4758-B9A4-E32D795C3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94" y="391576"/>
            <a:ext cx="7739205" cy="4333954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733B210-462D-42A4-BA20-36743BB5E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BA7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174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Interior</a:t>
            </a:r>
          </a:p>
        </p:txBody>
      </p:sp>
      <p:pic>
        <p:nvPicPr>
          <p:cNvPr id="17" name="Picture 16" descr="A picture containing person, group, people&#10;&#10;Description automatically generated">
            <a:extLst>
              <a:ext uri="{FF2B5EF4-FFF2-40B4-BE49-F238E27FC236}">
                <a16:creationId xmlns:a16="http://schemas.microsoft.com/office/drawing/2014/main" id="{AB6D1C48-F90C-458D-84F5-0C4EAA027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3" t="11448" r="20713" b="8922"/>
          <a:stretch/>
        </p:blipFill>
        <p:spPr>
          <a:xfrm>
            <a:off x="481946" y="708463"/>
            <a:ext cx="3529109" cy="3311135"/>
          </a:xfrm>
          <a:prstGeom prst="rect">
            <a:avLst/>
          </a:prstGeom>
        </p:spPr>
      </p:pic>
      <p:pic>
        <p:nvPicPr>
          <p:cNvPr id="19" name="Picture 18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9814F3D5-2278-49C9-AE02-648C1A97D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44" y="476573"/>
            <a:ext cx="3369112" cy="3774916"/>
          </a:xfrm>
          <a:prstGeom prst="rect">
            <a:avLst/>
          </a:prstGeom>
        </p:spPr>
      </p:pic>
      <p:pic>
        <p:nvPicPr>
          <p:cNvPr id="8" name="Picture 7" descr="Two people sitting at a table in a room&#10;&#10;Description automatically generated with low confidence">
            <a:extLst>
              <a:ext uri="{FF2B5EF4-FFF2-40B4-BE49-F238E27FC236}">
                <a16:creationId xmlns:a16="http://schemas.microsoft.com/office/drawing/2014/main" id="{7BEBB064-5776-4DA4-A450-D80C7C306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031293"/>
            <a:ext cx="3553968" cy="2665476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246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846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Interior</a:t>
            </a:r>
          </a:p>
        </p:txBody>
      </p:sp>
      <p:pic>
        <p:nvPicPr>
          <p:cNvPr id="17" name="Picture 16" descr="A picture containing person, group, people&#10;&#10;Description automatically generated">
            <a:extLst>
              <a:ext uri="{FF2B5EF4-FFF2-40B4-BE49-F238E27FC236}">
                <a16:creationId xmlns:a16="http://schemas.microsoft.com/office/drawing/2014/main" id="{AB6D1C48-F90C-458D-84F5-0C4EAA027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3" t="11448" r="20713" b="8922"/>
          <a:stretch/>
        </p:blipFill>
        <p:spPr>
          <a:xfrm>
            <a:off x="481946" y="708463"/>
            <a:ext cx="3529109" cy="3311135"/>
          </a:xfrm>
          <a:prstGeom prst="rect">
            <a:avLst/>
          </a:prstGeom>
        </p:spPr>
      </p:pic>
      <p:pic>
        <p:nvPicPr>
          <p:cNvPr id="19" name="Picture 18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9814F3D5-2278-49C9-AE02-648C1A97D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44" y="476573"/>
            <a:ext cx="3369112" cy="3774916"/>
          </a:xfrm>
          <a:prstGeom prst="rect">
            <a:avLst/>
          </a:prstGeom>
        </p:spPr>
      </p:pic>
      <p:pic>
        <p:nvPicPr>
          <p:cNvPr id="8" name="Picture 7" descr="Two people sitting at a table in a room&#10;&#10;Description automatically generated with low confidence">
            <a:extLst>
              <a:ext uri="{FF2B5EF4-FFF2-40B4-BE49-F238E27FC236}">
                <a16:creationId xmlns:a16="http://schemas.microsoft.com/office/drawing/2014/main" id="{7BEBB064-5776-4DA4-A450-D80C7C306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031293"/>
            <a:ext cx="3553968" cy="2665476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246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011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B83B-1FA5-4E7B-9550-5BFBB26C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Interior Signage</a:t>
            </a:r>
          </a:p>
        </p:txBody>
      </p:sp>
      <p:pic>
        <p:nvPicPr>
          <p:cNvPr id="8" name="Picture 7" descr="A picture containing text, indoor, building, area&#10;&#10;Description automatically generated">
            <a:extLst>
              <a:ext uri="{FF2B5EF4-FFF2-40B4-BE49-F238E27FC236}">
                <a16:creationId xmlns:a16="http://schemas.microsoft.com/office/drawing/2014/main" id="{BF1CF17E-CFC4-452C-978F-BADD0B6B7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1449" b="2962"/>
          <a:stretch/>
        </p:blipFill>
        <p:spPr>
          <a:xfrm>
            <a:off x="481946" y="1040615"/>
            <a:ext cx="3529109" cy="2646831"/>
          </a:xfrm>
          <a:prstGeom prst="rect">
            <a:avLst/>
          </a:prstGeom>
        </p:spPr>
      </p:pic>
      <p:pic>
        <p:nvPicPr>
          <p:cNvPr id="6" name="Picture 5" descr="A picture containing text, indoor, desk&#10;&#10;Description automatically generated">
            <a:extLst>
              <a:ext uri="{FF2B5EF4-FFF2-40B4-BE49-F238E27FC236}">
                <a16:creationId xmlns:a16="http://schemas.microsoft.com/office/drawing/2014/main" id="{D88D1DE1-59D3-4758-8B63-50644DA14A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6" t="20095" r="29884"/>
          <a:stretch/>
        </p:blipFill>
        <p:spPr>
          <a:xfrm rot="5400000">
            <a:off x="4772584" y="830293"/>
            <a:ext cx="2646832" cy="3067476"/>
          </a:xfrm>
          <a:prstGeom prst="rect">
            <a:avLst/>
          </a:prstGeom>
        </p:spPr>
      </p:pic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F07C0C54-1426-4648-BE99-2111C8FB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105" y="1364477"/>
            <a:ext cx="3670263" cy="206452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2065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67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9677A-BCF0-47CF-899C-99CFFA4D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Community Involvement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9104F8A1-FF71-40E0-8B5C-883AEE78C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6" y="1565783"/>
            <a:ext cx="2685705" cy="2685705"/>
          </a:xfrm>
          <a:prstGeom prst="rect">
            <a:avLst/>
          </a:prstGeom>
        </p:spPr>
      </p:pic>
      <p:pic>
        <p:nvPicPr>
          <p:cNvPr id="9" name="Picture 8" descr="A picture containing text, road, outdoor, sign&#10;&#10;Description automatically generated">
            <a:extLst>
              <a:ext uri="{FF2B5EF4-FFF2-40B4-BE49-F238E27FC236}">
                <a16:creationId xmlns:a16="http://schemas.microsoft.com/office/drawing/2014/main" id="{63008A90-FB81-45AE-BF40-259EAA50D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518" y="2464275"/>
            <a:ext cx="2685705" cy="1787214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CEDEE7F-21B6-486E-8466-5E4A57C6A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544" y="476572"/>
            <a:ext cx="2580707" cy="3774917"/>
          </a:xfrm>
          <a:prstGeom prst="rect">
            <a:avLst/>
          </a:prstGeom>
        </p:spPr>
      </p:pic>
      <p:pic>
        <p:nvPicPr>
          <p:cNvPr id="1026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D6D616E-0039-40D0-A862-F9F19694A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1662" y="2575499"/>
            <a:ext cx="2685706" cy="167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733B210-462D-42A4-BA20-36743BB5E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8E0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6F7F1FB-29F3-4AE1-853D-F47B6088C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862" y="10117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18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E98C-A1A5-4249-B6AA-7121D7174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  <a:latin typeface="+mj-lt"/>
              </a:rPr>
              <a:t>Media!</a:t>
            </a:r>
          </a:p>
        </p:txBody>
      </p:sp>
      <p:pic>
        <p:nvPicPr>
          <p:cNvPr id="6" name="Content Placeholder 5" descr="A box of donuts&#10;&#10;Description automatically generated">
            <a:extLst>
              <a:ext uri="{FF2B5EF4-FFF2-40B4-BE49-F238E27FC236}">
                <a16:creationId xmlns:a16="http://schemas.microsoft.com/office/drawing/2014/main" id="{8D4BFB57-BA9C-42FA-9528-24567EEAE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6" y="1287653"/>
            <a:ext cx="3529109" cy="2152756"/>
          </a:xfrm>
          <a:prstGeom prst="rect">
            <a:avLst/>
          </a:prstGeom>
        </p:spPr>
      </p:pic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3AFDACA4-5B48-4CC4-90DD-E06AE6499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88" y="1050438"/>
            <a:ext cx="3526424" cy="2627185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48BFFA99-2F6E-46BF-8B0E-54F991366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293398"/>
            <a:ext cx="3553968" cy="2141265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49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53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E98C-A1A5-4249-B6AA-7121D7174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</a:rPr>
              <a:t>Soft Open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49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7D2421A-C00F-4E61-9A38-D934C42C6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26" y="705242"/>
            <a:ext cx="4212780" cy="316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88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E98C-A1A5-4249-B6AA-7121D7174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</a:rPr>
              <a:t>Grand Opening </a:t>
            </a:r>
            <a:br>
              <a:rPr lang="en-US" sz="6000" dirty="0">
                <a:solidFill>
                  <a:schemeClr val="tx1"/>
                </a:solidFill>
                <a:latin typeface="+mj-lt"/>
              </a:rPr>
            </a:br>
            <a:r>
              <a:rPr lang="en-US" sz="6000" dirty="0">
                <a:solidFill>
                  <a:schemeClr val="tx1"/>
                </a:solidFill>
                <a:latin typeface="+mj-lt"/>
              </a:rPr>
              <a:t>Saturday, June 12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49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Yellow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D1F3354-6B87-494D-A1DC-DA4E21FF9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429" y="1748155"/>
            <a:ext cx="6091142" cy="211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3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C5782D3-6CED-43A7-BE35-09C48F809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6721F593-ECD2-4B5B-AAE4-0866A4CDC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9586" y="1070835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71DEE99F-D18C-4025-BA3F-CEBF5258E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8949" y="803186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976FA5D9-3A7C-4FA7-9BA8-1905D703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13372" y="804101"/>
            <a:ext cx="3880238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281F2-6B0F-45ED-8899-E8BAF07C3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4" y="1213968"/>
            <a:ext cx="3220127" cy="1401040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j-lt"/>
              </a:rPr>
              <a:t>Roseville</a:t>
            </a:r>
            <a:br>
              <a:rPr lang="en-US" sz="4800" dirty="0">
                <a:solidFill>
                  <a:srgbClr val="FFFFFF"/>
                </a:solidFill>
                <a:latin typeface="+mj-lt"/>
              </a:rPr>
            </a:br>
            <a:r>
              <a:rPr lang="en-US" sz="4800" dirty="0">
                <a:solidFill>
                  <a:srgbClr val="FFFFFF"/>
                </a:solidFill>
                <a:latin typeface="+mj-lt"/>
              </a:rPr>
              <a:t>Team</a:t>
            </a:r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CA6D71D-34AD-4BF8-8214-E0820C8477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4" b="-2"/>
          <a:stretch/>
        </p:blipFill>
        <p:spPr>
          <a:xfrm>
            <a:off x="804101" y="804101"/>
            <a:ext cx="6730556" cy="5249798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09C7257D-D821-4648-AB79-3D231F5A5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5105" y="3072208"/>
            <a:ext cx="3264916" cy="2660684"/>
          </a:xfrm>
        </p:spPr>
        <p:txBody>
          <a:bodyPr anchor="t">
            <a:norm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Lareese</a:t>
            </a:r>
            <a:r>
              <a:rPr lang="en-US" sz="2000" dirty="0">
                <a:solidFill>
                  <a:srgbClr val="FFFFFF"/>
                </a:solidFill>
              </a:rPr>
              <a:t> Johnson (USR)</a:t>
            </a:r>
          </a:p>
          <a:p>
            <a:r>
              <a:rPr lang="en-US" sz="2000" dirty="0">
                <a:solidFill>
                  <a:srgbClr val="FFFFFF"/>
                </a:solidFill>
              </a:rPr>
              <a:t>Rachel Waddle (USR)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Mariah </a:t>
            </a:r>
            <a:r>
              <a:rPr lang="en-US" sz="2000" dirty="0" err="1">
                <a:solidFill>
                  <a:srgbClr val="FFFFFF"/>
                </a:solidFill>
              </a:rPr>
              <a:t>Lundahl</a:t>
            </a:r>
            <a:r>
              <a:rPr lang="en-US" sz="2000" dirty="0">
                <a:solidFill>
                  <a:srgbClr val="FFFFFF"/>
                </a:solidFill>
              </a:rPr>
              <a:t> (USR)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Maureen Daly (Br </a:t>
            </a:r>
            <a:r>
              <a:rPr lang="en-US" sz="2000" dirty="0" err="1">
                <a:solidFill>
                  <a:srgbClr val="FFFFFF"/>
                </a:solidFill>
              </a:rPr>
              <a:t>Mgr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  <a:p>
            <a:r>
              <a:rPr lang="en-US" sz="2000" dirty="0">
                <a:solidFill>
                  <a:srgbClr val="FFFFFF"/>
                </a:solidFill>
              </a:rPr>
              <a:t>Kathy Glashan (Mortgage)</a:t>
            </a: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4652D57C-331F-43B8-9C07-69FBA9C02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671258" y="1530154"/>
            <a:ext cx="520741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7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CFA3939-3633-4179-81AE-1114AAD8C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493" y="1231399"/>
            <a:ext cx="2693014" cy="439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9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A10DD5CCF782469016E54FDFE7A980" ma:contentTypeVersion="13" ma:contentTypeDescription="Create a new document." ma:contentTypeScope="" ma:versionID="4c808d2a088d5ce8874d401dc9abac4e">
  <xsd:schema xmlns:xsd="http://www.w3.org/2001/XMLSchema" xmlns:xs="http://www.w3.org/2001/XMLSchema" xmlns:p="http://schemas.microsoft.com/office/2006/metadata/properties" xmlns:ns3="6baf7c01-620c-4876-90bf-bcfdf1fa476e" xmlns:ns4="77b0fb73-a518-479f-9b3e-018835fbcfe9" targetNamespace="http://schemas.microsoft.com/office/2006/metadata/properties" ma:root="true" ma:fieldsID="56b9c1736abff8532bbe291edc362065" ns3:_="" ns4:_="">
    <xsd:import namespace="6baf7c01-620c-4876-90bf-bcfdf1fa476e"/>
    <xsd:import namespace="77b0fb73-a518-479f-9b3e-018835fbcfe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f7c01-620c-4876-90bf-bcfdf1fa476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b0fb73-a518-479f-9b3e-018835fbcf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29402B-B29B-495D-A48B-DDD93194AF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af7c01-620c-4876-90bf-bcfdf1fa476e"/>
    <ds:schemaRef ds:uri="77b0fb73-a518-479f-9b3e-018835fbcf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DEAE5B-94F8-496B-ABD3-8A13EB5500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6D92D2-BEEA-4347-862C-8B4F63053271}">
  <ds:schemaRefs>
    <ds:schemaRef ds:uri="http://schemas.microsoft.com/office/2006/metadata/properties"/>
    <ds:schemaRef ds:uri="http://purl.org/dc/dcmitype/"/>
    <ds:schemaRef ds:uri="77b0fb73-a518-479f-9b3e-018835fbcfe9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6baf7c01-620c-4876-90bf-bcfdf1fa476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56</Words>
  <Application>Microsoft Office PowerPoint</Application>
  <PresentationFormat>Widescreen</PresentationFormat>
  <Paragraphs>20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Univers</vt:lpstr>
      <vt:lpstr>Univers LT Std 53 Extended</vt:lpstr>
      <vt:lpstr>Office Theme</vt:lpstr>
      <vt:lpstr>Branch Expansion</vt:lpstr>
      <vt:lpstr>PowerPoint Presentation</vt:lpstr>
      <vt:lpstr>Remember When …</vt:lpstr>
      <vt:lpstr>Exterior</vt:lpstr>
      <vt:lpstr>Exterior</vt:lpstr>
      <vt:lpstr>Exterior</vt:lpstr>
      <vt:lpstr>Interior</vt:lpstr>
      <vt:lpstr>Interior</vt:lpstr>
      <vt:lpstr>Interior</vt:lpstr>
      <vt:lpstr>Interior</vt:lpstr>
      <vt:lpstr>Interior Signage</vt:lpstr>
      <vt:lpstr>Community Involvement</vt:lpstr>
      <vt:lpstr>Media!</vt:lpstr>
      <vt:lpstr>Soft Open</vt:lpstr>
      <vt:lpstr>Grand Opening  Saturday, June 12</vt:lpstr>
      <vt:lpstr>Roseville Team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Roseville Team</dc:title>
  <dc:creator>Brianne Meszaros</dc:creator>
  <cp:lastModifiedBy>Tara Graff</cp:lastModifiedBy>
  <cp:revision>22</cp:revision>
  <dcterms:created xsi:type="dcterms:W3CDTF">2021-04-07T16:43:33Z</dcterms:created>
  <dcterms:modified xsi:type="dcterms:W3CDTF">2021-04-22T21:15:20Z</dcterms:modified>
</cp:coreProperties>
</file>