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61" r:id="rId5"/>
    <p:sldId id="275" r:id="rId6"/>
    <p:sldId id="274" r:id="rId7"/>
    <p:sldId id="279" r:id="rId8"/>
    <p:sldId id="276" r:id="rId9"/>
    <p:sldId id="277" r:id="rId10"/>
    <p:sldId id="278" r:id="rId11"/>
    <p:sldId id="281" r:id="rId12"/>
    <p:sldId id="287" r:id="rId13"/>
    <p:sldId id="288" r:id="rId14"/>
    <p:sldId id="289" r:id="rId15"/>
    <p:sldId id="280" r:id="rId16"/>
    <p:sldId id="282" r:id="rId17"/>
    <p:sldId id="284" r:id="rId18"/>
    <p:sldId id="285" r:id="rId19"/>
    <p:sldId id="283" r:id="rId20"/>
    <p:sldId id="286" r:id="rId21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F4C"/>
    <a:srgbClr val="7C8795"/>
    <a:srgbClr val="006B93"/>
    <a:srgbClr val="BADAFB"/>
    <a:srgbClr val="BA6B93"/>
    <a:srgbClr val="081D4D"/>
    <a:srgbClr val="B9DAFB"/>
    <a:srgbClr val="72C7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0" autoAdjust="0"/>
    <p:restoredTop sz="71680" autoAdjust="0"/>
  </p:normalViewPr>
  <p:slideViewPr>
    <p:cSldViewPr snapToGrid="0">
      <p:cViewPr varScale="1">
        <p:scale>
          <a:sx n="29" d="100"/>
          <a:sy n="29" d="100"/>
        </p:scale>
        <p:origin x="14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8" d="100"/>
          <a:sy n="48" d="100"/>
        </p:scale>
        <p:origin x="266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08166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872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555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490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597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559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399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8775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524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0183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2853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4063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1685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1847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6956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9868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8443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595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7A420-CBBA-4A41-9E00-1365FF9D4B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Univers LT Std 53 Extende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154803-9E63-4D9A-8DCE-73AF570735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116110"/>
          </a:xfrm>
        </p:spPr>
        <p:txBody>
          <a:bodyPr/>
          <a:lstStyle>
            <a:lvl1pPr marL="0" indent="0" algn="ctr">
              <a:buNone/>
              <a:defRPr sz="2400">
                <a:latin typeface="Univers LT Std 53 Extended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D0B4B-09C3-4A18-9FEA-EE8D21DBD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6C99-7973-46B2-8668-2CC5E09A5C0B}" type="datetimeFigureOut">
              <a:rPr lang="en-US" smtClean="0"/>
              <a:t>1/17/2021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984D9-9178-4F7B-9490-320EC05D2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F0CF8-92A5-4509-8C42-98CA97724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445B-99CB-48C7-9637-4EDBB1128AF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dark, sitting, computer, room&#10;&#10;Description automatically generated">
            <a:extLst>
              <a:ext uri="{FF2B5EF4-FFF2-40B4-BE49-F238E27FC236}">
                <a16:creationId xmlns:a16="http://schemas.microsoft.com/office/drawing/2014/main" id="{85DFCD23-EBAB-4692-B019-C2C37732D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956" y="4460973"/>
            <a:ext cx="3630753" cy="18669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35246C7-24D6-40D2-A28C-FE06DDDDE1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364" y="5600862"/>
            <a:ext cx="672981" cy="7644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1F03AF-CF0A-4A40-93C6-2A08C3B9AE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461652"/>
            <a:ext cx="640281" cy="9037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6ACEBC-9046-499B-A85B-3CA9389B5B6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172" y="5669123"/>
            <a:ext cx="670822" cy="59086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C242FAE-6203-4F44-8552-37281F07DD1F}"/>
              </a:ext>
            </a:extLst>
          </p:cNvPr>
          <p:cNvSpPr txBox="1"/>
          <p:nvPr userDrawn="1"/>
        </p:nvSpPr>
        <p:spPr>
          <a:xfrm>
            <a:off x="10230326" y="6234609"/>
            <a:ext cx="12785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Official Credit Union</a:t>
            </a:r>
          </a:p>
        </p:txBody>
      </p:sp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C18EF63E-AC0E-4A08-A686-80F9062838E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260" y="5471712"/>
            <a:ext cx="730130" cy="104304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55A7A3C-3990-4079-9CF8-604414100920}"/>
              </a:ext>
            </a:extLst>
          </p:cNvPr>
          <p:cNvSpPr/>
          <p:nvPr userDrawn="1"/>
        </p:nvSpPr>
        <p:spPr>
          <a:xfrm rot="5400000">
            <a:off x="5721927" y="-5723372"/>
            <a:ext cx="748146" cy="12192002"/>
          </a:xfrm>
          <a:prstGeom prst="rect">
            <a:avLst/>
          </a:prstGeom>
          <a:solidFill>
            <a:srgbClr val="081D4D"/>
          </a:solidFill>
          <a:ln>
            <a:solidFill>
              <a:srgbClr val="081D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7C03D5-68E6-44DF-8F4F-E8E3697D8035}"/>
              </a:ext>
            </a:extLst>
          </p:cNvPr>
          <p:cNvSpPr txBox="1"/>
          <p:nvPr userDrawn="1"/>
        </p:nvSpPr>
        <p:spPr>
          <a:xfrm>
            <a:off x="5533032" y="377363"/>
            <a:ext cx="26771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Univers" panose="020B0503020202020204" pitchFamily="34" charset="0"/>
              </a:rPr>
              <a:t>ON THE ROAD OF LIFE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24AB182-1F3D-433A-9477-EF195737F12E}"/>
              </a:ext>
            </a:extLst>
          </p:cNvPr>
          <p:cNvCxnSpPr>
            <a:cxnSpLocks/>
          </p:cNvCxnSpPr>
          <p:nvPr userDrawn="1"/>
        </p:nvCxnSpPr>
        <p:spPr>
          <a:xfrm>
            <a:off x="-104775" y="292594"/>
            <a:ext cx="3913012" cy="0"/>
          </a:xfrm>
          <a:prstGeom prst="line">
            <a:avLst/>
          </a:prstGeom>
          <a:ln w="38100">
            <a:solidFill>
              <a:srgbClr val="B9DA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CF4B6CB-F46F-41F2-9D73-1CA96A2302C6}"/>
              </a:ext>
            </a:extLst>
          </p:cNvPr>
          <p:cNvSpPr txBox="1"/>
          <p:nvPr userDrawn="1"/>
        </p:nvSpPr>
        <p:spPr>
          <a:xfrm>
            <a:off x="3808237" y="157823"/>
            <a:ext cx="30633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Univers" panose="020B0503020202020204" pitchFamily="34" charset="0"/>
              </a:rPr>
              <a:t>PROVIDING FINANCIAL SUCCESS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1F75A94-4094-4380-9357-F57572B446F8}"/>
              </a:ext>
            </a:extLst>
          </p:cNvPr>
          <p:cNvCxnSpPr>
            <a:cxnSpLocks/>
          </p:cNvCxnSpPr>
          <p:nvPr userDrawn="1"/>
        </p:nvCxnSpPr>
        <p:spPr>
          <a:xfrm>
            <a:off x="7355409" y="514173"/>
            <a:ext cx="4836591" cy="0"/>
          </a:xfrm>
          <a:prstGeom prst="line">
            <a:avLst/>
          </a:prstGeom>
          <a:ln w="38100">
            <a:solidFill>
              <a:srgbClr val="B9DA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5E860370-7440-407B-842C-15CEB4406D59}"/>
              </a:ext>
            </a:extLst>
          </p:cNvPr>
          <p:cNvSpPr/>
          <p:nvPr userDrawn="1"/>
        </p:nvSpPr>
        <p:spPr>
          <a:xfrm rot="5400000">
            <a:off x="5972890" y="669715"/>
            <a:ext cx="246221" cy="12192002"/>
          </a:xfrm>
          <a:prstGeom prst="rect">
            <a:avLst/>
          </a:prstGeom>
          <a:solidFill>
            <a:srgbClr val="081D4D"/>
          </a:solidFill>
          <a:ln>
            <a:solidFill>
              <a:srgbClr val="081D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814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49390-A60F-4462-8B02-4B4EB1210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2520" y="348986"/>
            <a:ext cx="9621511" cy="1325563"/>
          </a:xfrm>
        </p:spPr>
        <p:txBody>
          <a:bodyPr/>
          <a:lstStyle>
            <a:lvl1pPr>
              <a:defRPr>
                <a:latin typeface="Univers LT Std 53 Extended" panose="020B060503050202020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4E50-2B8A-4AFC-8E12-2073BE5C1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2520" y="2105419"/>
            <a:ext cx="10527342" cy="3740813"/>
          </a:xfrm>
        </p:spPr>
        <p:txBody>
          <a:bodyPr/>
          <a:lstStyle>
            <a:lvl1pPr>
              <a:defRPr>
                <a:solidFill>
                  <a:srgbClr val="333F4C"/>
                </a:solidFill>
                <a:latin typeface="Univers LT Std 53 Extended" panose="020B0605030502020204"/>
              </a:defRPr>
            </a:lvl1pPr>
            <a:lvl2pPr>
              <a:defRPr>
                <a:solidFill>
                  <a:srgbClr val="333F4C"/>
                </a:solidFill>
                <a:latin typeface="Univers LT Std 53 Extended" panose="020B0605030502020204"/>
              </a:defRPr>
            </a:lvl2pPr>
            <a:lvl3pPr>
              <a:defRPr>
                <a:solidFill>
                  <a:srgbClr val="333F4C"/>
                </a:solidFill>
                <a:latin typeface="Univers LT Std 53 Extended" panose="020B0605030502020204"/>
              </a:defRPr>
            </a:lvl3pPr>
            <a:lvl4pPr>
              <a:defRPr>
                <a:solidFill>
                  <a:srgbClr val="333F4C"/>
                </a:solidFill>
                <a:latin typeface="Univers LT Std 53 Extended" panose="020B0605030502020204"/>
              </a:defRPr>
            </a:lvl4pPr>
            <a:lvl5pPr>
              <a:defRPr>
                <a:solidFill>
                  <a:srgbClr val="333F4C"/>
                </a:solidFill>
                <a:latin typeface="Univers LT Std 53 Extended" panose="020B060503050202020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E020C58-B078-482F-8076-EE8B5037682F}"/>
              </a:ext>
            </a:extLst>
          </p:cNvPr>
          <p:cNvCxnSpPr>
            <a:cxnSpLocks/>
          </p:cNvCxnSpPr>
          <p:nvPr userDrawn="1"/>
        </p:nvCxnSpPr>
        <p:spPr>
          <a:xfrm>
            <a:off x="1116281" y="1448797"/>
            <a:ext cx="10514783" cy="0"/>
          </a:xfrm>
          <a:prstGeom prst="line">
            <a:avLst/>
          </a:prstGeom>
          <a:ln w="177800">
            <a:solidFill>
              <a:srgbClr val="006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picture containing dark, sitting, computer, room&#10;&#10;Description automatically generated">
            <a:extLst>
              <a:ext uri="{FF2B5EF4-FFF2-40B4-BE49-F238E27FC236}">
                <a16:creationId xmlns:a16="http://schemas.microsoft.com/office/drawing/2014/main" id="{624C4FE4-5012-4E6A-ADDB-3159F2A802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349" y="5844161"/>
            <a:ext cx="2398642" cy="123337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5E35E03-E72F-4002-874A-9666BEE21439}"/>
              </a:ext>
            </a:extLst>
          </p:cNvPr>
          <p:cNvSpPr/>
          <p:nvPr userDrawn="1"/>
        </p:nvSpPr>
        <p:spPr>
          <a:xfrm rot="5400000">
            <a:off x="4786500" y="2058151"/>
            <a:ext cx="664024" cy="8935673"/>
          </a:xfrm>
          <a:prstGeom prst="rect">
            <a:avLst/>
          </a:prstGeom>
          <a:solidFill>
            <a:srgbClr val="081D4D"/>
          </a:solidFill>
          <a:ln>
            <a:solidFill>
              <a:srgbClr val="081D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D41D8F-0F79-4A50-BD12-AF2D75BAD3A2}"/>
              </a:ext>
            </a:extLst>
          </p:cNvPr>
          <p:cNvSpPr txBox="1"/>
          <p:nvPr userDrawn="1"/>
        </p:nvSpPr>
        <p:spPr>
          <a:xfrm>
            <a:off x="5995428" y="6544458"/>
            <a:ext cx="26771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en-US" sz="1200" kern="1200" dirty="0">
                <a:solidFill>
                  <a:schemeClr val="bg1"/>
                </a:solidFill>
                <a:latin typeface="Univers LT Std 53 Extended" panose="020B0605030502020204" pitchFamily="34" charset="0"/>
                <a:ea typeface="+mn-ea"/>
                <a:cs typeface="+mn-cs"/>
              </a:rPr>
              <a:t>ON THE ROAD OF LIFE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76D5FB3-36E8-4D92-BA94-1AF2D43158C2}"/>
              </a:ext>
            </a:extLst>
          </p:cNvPr>
          <p:cNvCxnSpPr>
            <a:cxnSpLocks/>
          </p:cNvCxnSpPr>
          <p:nvPr userDrawn="1"/>
        </p:nvCxnSpPr>
        <p:spPr>
          <a:xfrm rot="5400000" flipV="1">
            <a:off x="4027193" y="9660414"/>
            <a:ext cx="0" cy="1384258"/>
          </a:xfrm>
          <a:prstGeom prst="line">
            <a:avLst/>
          </a:prstGeom>
          <a:ln w="38100">
            <a:solidFill>
              <a:srgbClr val="B9DA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B427680-EE7D-43D3-84B2-80029671AF81}"/>
              </a:ext>
            </a:extLst>
          </p:cNvPr>
          <p:cNvSpPr txBox="1"/>
          <p:nvPr userDrawn="1"/>
        </p:nvSpPr>
        <p:spPr>
          <a:xfrm>
            <a:off x="4270633" y="6324918"/>
            <a:ext cx="30633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en-US" sz="1200" kern="1200" dirty="0">
                <a:solidFill>
                  <a:schemeClr val="bg1"/>
                </a:solidFill>
                <a:latin typeface="Univers LT Std 53 Extended" panose="020B0605030502020204" pitchFamily="34" charset="0"/>
                <a:ea typeface="+mn-ea"/>
                <a:cs typeface="+mn-cs"/>
              </a:rPr>
              <a:t>PROVIDING FINANCIAL SUCCESS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0AA1A8F-352C-478B-86F2-9C9DC43A6E2E}"/>
              </a:ext>
            </a:extLst>
          </p:cNvPr>
          <p:cNvCxnSpPr>
            <a:cxnSpLocks/>
          </p:cNvCxnSpPr>
          <p:nvPr userDrawn="1"/>
        </p:nvCxnSpPr>
        <p:spPr>
          <a:xfrm>
            <a:off x="7536873" y="6681268"/>
            <a:ext cx="2056150" cy="0"/>
          </a:xfrm>
          <a:prstGeom prst="line">
            <a:avLst/>
          </a:prstGeom>
          <a:ln w="38100">
            <a:solidFill>
              <a:srgbClr val="B9DA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A711875E-3FBF-4688-865A-76EB425EF24A}"/>
              </a:ext>
            </a:extLst>
          </p:cNvPr>
          <p:cNvSpPr/>
          <p:nvPr userDrawn="1"/>
        </p:nvSpPr>
        <p:spPr>
          <a:xfrm>
            <a:off x="-13348" y="1"/>
            <a:ext cx="664024" cy="6858000"/>
          </a:xfrm>
          <a:prstGeom prst="rect">
            <a:avLst/>
          </a:prstGeom>
          <a:solidFill>
            <a:srgbClr val="081D4D"/>
          </a:solidFill>
          <a:ln>
            <a:solidFill>
              <a:srgbClr val="081D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097FAF6-480C-4452-832B-8D78D0D014D6}"/>
              </a:ext>
            </a:extLst>
          </p:cNvPr>
          <p:cNvCxnSpPr>
            <a:cxnSpLocks/>
          </p:cNvCxnSpPr>
          <p:nvPr userDrawn="1"/>
        </p:nvCxnSpPr>
        <p:spPr>
          <a:xfrm>
            <a:off x="-6674" y="6456219"/>
            <a:ext cx="4277307" cy="3470"/>
          </a:xfrm>
          <a:prstGeom prst="line">
            <a:avLst/>
          </a:prstGeom>
          <a:ln w="38100">
            <a:solidFill>
              <a:srgbClr val="B9DA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1965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7A420-CBBA-4A41-9E00-1365FF9D4B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Univers LT Std 53 Extende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154803-9E63-4D9A-8DCE-73AF570735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116110"/>
          </a:xfrm>
        </p:spPr>
        <p:txBody>
          <a:bodyPr/>
          <a:lstStyle>
            <a:lvl1pPr marL="0" indent="0" algn="ctr">
              <a:buNone/>
              <a:defRPr sz="2400">
                <a:latin typeface="Univers LT Std 53 Extended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D0B4B-09C3-4A18-9FEA-EE8D21DBD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6C99-7973-46B2-8668-2CC5E09A5C0B}" type="datetimeFigureOut">
              <a:rPr lang="en-US" smtClean="0"/>
              <a:t>1/17/2021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984D9-9178-4F7B-9490-320EC05D2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F0CF8-92A5-4509-8C42-98CA97724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445B-99CB-48C7-9637-4EDBB1128AF5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860370-7440-407B-842C-15CEB4406D59}"/>
              </a:ext>
            </a:extLst>
          </p:cNvPr>
          <p:cNvSpPr/>
          <p:nvPr userDrawn="1"/>
        </p:nvSpPr>
        <p:spPr>
          <a:xfrm rot="5400000">
            <a:off x="5972890" y="669715"/>
            <a:ext cx="246221" cy="12192002"/>
          </a:xfrm>
          <a:prstGeom prst="rect">
            <a:avLst/>
          </a:prstGeom>
          <a:solidFill>
            <a:srgbClr val="081D4D"/>
          </a:solidFill>
          <a:ln>
            <a:solidFill>
              <a:srgbClr val="081D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08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49390-A60F-4462-8B02-4B4EB1210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2520" y="348986"/>
            <a:ext cx="9621511" cy="1325563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lang="en-US" sz="4400" kern="1200" dirty="0">
                <a:solidFill>
                  <a:schemeClr val="tx1"/>
                </a:solidFill>
                <a:latin typeface="Univers LT Std 53 Extended" panose="020B06050305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4E50-2B8A-4AFC-8E12-2073BE5C1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2520" y="2105419"/>
            <a:ext cx="10527342" cy="3740813"/>
          </a:xfrm>
        </p:spPr>
        <p:txBody>
          <a:bodyPr/>
          <a:lstStyle>
            <a:lvl1pPr>
              <a:defRPr>
                <a:solidFill>
                  <a:srgbClr val="333F4C"/>
                </a:solidFill>
                <a:latin typeface="Univers LT Std 53 Extended" panose="020B0605030502020204"/>
              </a:defRPr>
            </a:lvl1pPr>
            <a:lvl2pPr>
              <a:defRPr>
                <a:solidFill>
                  <a:srgbClr val="333F4C"/>
                </a:solidFill>
                <a:latin typeface="Univers LT Std 53 Extended" panose="020B0605030502020204"/>
              </a:defRPr>
            </a:lvl2pPr>
            <a:lvl3pPr>
              <a:defRPr>
                <a:solidFill>
                  <a:srgbClr val="333F4C"/>
                </a:solidFill>
                <a:latin typeface="Univers LT Std 53 Extended" panose="020B0605030502020204"/>
              </a:defRPr>
            </a:lvl3pPr>
            <a:lvl4pPr>
              <a:defRPr>
                <a:solidFill>
                  <a:srgbClr val="333F4C"/>
                </a:solidFill>
                <a:latin typeface="Univers LT Std 53 Extended" panose="020B0605030502020204"/>
              </a:defRPr>
            </a:lvl4pPr>
            <a:lvl5pPr>
              <a:defRPr>
                <a:solidFill>
                  <a:srgbClr val="333F4C"/>
                </a:solidFill>
                <a:latin typeface="Univers LT Std 53 Extended" panose="020B060503050202020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 descr="A picture containing dark, sitting, computer, room&#10;&#10;Description automatically generated">
            <a:extLst>
              <a:ext uri="{FF2B5EF4-FFF2-40B4-BE49-F238E27FC236}">
                <a16:creationId xmlns:a16="http://schemas.microsoft.com/office/drawing/2014/main" id="{624C4FE4-5012-4E6A-ADDB-3159F2A802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349" y="5844161"/>
            <a:ext cx="2398642" cy="123337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76D5FB3-36E8-4D92-BA94-1AF2D43158C2}"/>
              </a:ext>
            </a:extLst>
          </p:cNvPr>
          <p:cNvCxnSpPr>
            <a:cxnSpLocks/>
          </p:cNvCxnSpPr>
          <p:nvPr userDrawn="1"/>
        </p:nvCxnSpPr>
        <p:spPr>
          <a:xfrm rot="5400000" flipV="1">
            <a:off x="4027193" y="9660414"/>
            <a:ext cx="0" cy="1384258"/>
          </a:xfrm>
          <a:prstGeom prst="line">
            <a:avLst/>
          </a:prstGeom>
          <a:ln w="38100">
            <a:solidFill>
              <a:srgbClr val="B9DA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2389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D11F4-0B14-4EBA-A875-848711F43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D87B71-6FAB-46CE-8061-BFDAB97FB8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A62CA-1371-4760-B1C0-14F00DF04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6C99-7973-46B2-8668-2CC5E09A5C0B}" type="datetimeFigureOut">
              <a:rPr lang="en-US" smtClean="0"/>
              <a:t>1/17/2021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70BD98-5788-4899-88D2-7F556C51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445B-99CB-48C7-9637-4EDBB1128AF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0190FF-5677-425B-AFD6-46178336E5DE}"/>
              </a:ext>
            </a:extLst>
          </p:cNvPr>
          <p:cNvSpPr txBox="1"/>
          <p:nvPr userDrawn="1"/>
        </p:nvSpPr>
        <p:spPr>
          <a:xfrm rot="16200000">
            <a:off x="5047032" y="483968"/>
            <a:ext cx="58513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Univers" panose="020B0503020202020204" pitchFamily="34" charset="0"/>
              </a:rPr>
              <a:t>PROVIDING FINANCIAL SUCCESS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B41237-7339-492E-A360-03D508908D7A}"/>
              </a:ext>
            </a:extLst>
          </p:cNvPr>
          <p:cNvSpPr txBox="1"/>
          <p:nvPr userDrawn="1"/>
        </p:nvSpPr>
        <p:spPr>
          <a:xfrm>
            <a:off x="4822537" y="2197393"/>
            <a:ext cx="58513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Univers" panose="020B0503020202020204" pitchFamily="34" charset="0"/>
              </a:rPr>
              <a:t>PROVIDING FINANCIAL SUCCESS</a:t>
            </a:r>
          </a:p>
        </p:txBody>
      </p:sp>
    </p:spTree>
    <p:extLst>
      <p:ext uri="{BB962C8B-B14F-4D97-AF65-F5344CB8AC3E}">
        <p14:creationId xmlns:p14="http://schemas.microsoft.com/office/powerpoint/2010/main" val="1195125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0D163-A703-458C-811A-09D3FC2FC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4C512D-C156-4F61-B701-3C45A4361F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69A6CC-ED41-498A-B835-CFA3829565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BDFEEF-9262-4C50-84AE-40237302C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6C99-7973-46B2-8668-2CC5E09A5C0B}" type="datetimeFigureOut">
              <a:rPr lang="en-US" smtClean="0"/>
              <a:t>1/17/2021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2F3733-92EE-4372-BAFA-0DFB74C0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C2CD58-7CA2-4335-A67B-0A9B24F42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445B-99CB-48C7-9637-4EDBB1128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787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0B0A1-2396-48A4-A31F-171CE1A67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FCBFB4-13A3-41A9-99D8-82E691915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CE7C48-6FC2-44D5-B5E8-939A8E7FC7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C55F9E-4858-4C0F-AAB1-E68FD5227C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6DD656-5D68-402F-AE21-A71371EF6D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71ECEE-AF6D-4C6E-9B7D-FC00805EC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6C99-7973-46B2-8668-2CC5E09A5C0B}" type="datetimeFigureOut">
              <a:rPr lang="en-US" smtClean="0"/>
              <a:t>1/17/2021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AFE08C-C449-4067-8AA9-1E3C2A0BC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2F9A07-5F78-420F-9A0F-32E1163C5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445B-99CB-48C7-9637-4EDBB1128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900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F5044-42AB-4F71-8648-5B2DD3E7E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AABF33-D3B5-44D1-AC00-44B0A5A30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6C99-7973-46B2-8668-2CC5E09A5C0B}" type="datetimeFigureOut">
              <a:rPr lang="en-US" smtClean="0"/>
              <a:t>1/17/2021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9015C5-0DE5-4466-9FBC-F814ABA1C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C12EA6-F0CB-48D2-BBB8-372702C8B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445B-99CB-48C7-9637-4EDBB1128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437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067C33-F2A4-4D90-AF22-61E7AD031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6C99-7973-46B2-8668-2CC5E09A5C0B}" type="datetimeFigureOut">
              <a:rPr lang="en-US" smtClean="0"/>
              <a:t>1/17/2021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9B4DBB-D19F-4AE7-AF5D-FEA129A87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DA5C8A-DD08-4BDB-BB94-64DD054EC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445B-99CB-48C7-9637-4EDBB1128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055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CA485-F5F7-4B0F-B82C-54E356BB8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73008-7C93-4074-906D-0854112C5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7F7490-B72F-4CB0-B04D-D8204DEDC0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86B11A-6F31-4B8C-8212-6F90DEC99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6C99-7973-46B2-8668-2CC5E09A5C0B}" type="datetimeFigureOut">
              <a:rPr lang="en-US" smtClean="0"/>
              <a:t>1/17/2021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0CCA95-2BEE-4A16-90C1-866BF98CA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3C13CF-FF80-4805-BF40-C0F6D8EC9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445B-99CB-48C7-9637-4EDBB1128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713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6F929-401E-488F-88CD-7B4AE8CD0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2E778C-88A9-49DD-8E5C-D002DD5DEF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421735-843A-4B8E-9E4B-B7BD32BFD2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68ECD1-D622-425F-97B5-E54E7F5BF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6C99-7973-46B2-8668-2CC5E09A5C0B}" type="datetimeFigureOut">
              <a:rPr lang="en-US" smtClean="0"/>
              <a:t>1/17/2021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E1B090-5409-4466-83A7-4B6CAC478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3C5F4E-5D03-43F7-86A5-F9B38C607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445B-99CB-48C7-9637-4EDBB1128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770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C3C0E-3ECF-4802-AEEF-73DF6C929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BF8CB9-5E47-439D-B48F-12BC16114A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8D3CDD-2BA2-4BB7-8F7B-95433C25A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6C99-7973-46B2-8668-2CC5E09A5C0B}" type="datetimeFigureOut">
              <a:rPr lang="en-US" smtClean="0"/>
              <a:t>1/17/2021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94E3B-A93F-45D5-B722-96EC450F5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7070E-A53B-4294-ABBA-354A675F9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445B-99CB-48C7-9637-4EDBB1128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1913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0B3038-E8FB-4AE4-BCFF-77C09575E8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27FB57-2E0A-4F3C-8A82-2E9D32DE7E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395DDA-969D-4250-8B6D-57EFD7A31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6C99-7973-46B2-8668-2CC5E09A5C0B}" type="datetimeFigureOut">
              <a:rPr lang="en-US" smtClean="0"/>
              <a:t>1/17/2021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6A15C-A8F3-4B69-A5A2-FD379C3D4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94CC72-DACB-4F41-981D-3246341C8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445B-99CB-48C7-9637-4EDBB1128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506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1BDE7F-8E86-48A9-89FE-35E3C19B8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A6808E-007C-4DE2-9EAA-6B67F0511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41008"/>
            <a:ext cx="10515600" cy="3740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E3C200-1EEF-4D30-89A1-22D68B6D37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C6C99-7973-46B2-8668-2CC5E09A5C0B}" type="datetimeFigureOut">
              <a:rPr lang="en-US" smtClean="0"/>
              <a:t>1/17/2021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3F65B-A5CE-4C95-81CE-342FB5AD7A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B65088-B946-4FCC-99C4-8B54301237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0445B-99CB-48C7-9637-4EDBB1128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305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300">
          <a:solidFill>
            <a:srgbClr val="081D4D"/>
          </a:solidFill>
          <a:latin typeface="Univers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rgbClr val="081D4D"/>
          </a:solidFill>
          <a:latin typeface="Univers" panose="020B05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rgbClr val="081D4D"/>
          </a:solidFill>
          <a:latin typeface="Univers" panose="020B05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81D4D"/>
          </a:solidFill>
          <a:latin typeface="Univers" panose="020B05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81D4D"/>
          </a:solidFill>
          <a:latin typeface="Univers" panose="020B05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81D4D"/>
          </a:solidFill>
          <a:latin typeface="Univers" panose="020B05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E2CC403-21CD-41DF-BAC4-329D7FF03C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10616B-A4D3-4A84-98EF-3C649696F0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828" y="1147158"/>
            <a:ext cx="6038470" cy="4713316"/>
          </a:xfrm>
        </p:spPr>
        <p:txBody>
          <a:bodyPr anchor="ctr">
            <a:normAutofit/>
          </a:bodyPr>
          <a:lstStyle/>
          <a:p>
            <a:pPr algn="l"/>
            <a:r>
              <a:rPr lang="en-US"/>
              <a:t>Brand Refresh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13AA5FE-3FFC-4725-9ADD-E428544EC6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5431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FA70700-3F72-44D4-8175-FEB2B9B23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093C0F6-5741-4C9D-90FF-A25824BFC5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21B2E1B-E962-432C-ADA1-2934CE3C54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3717E-6F8C-43E0-9893-C03AE87D18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5BB14B4-EC3F-47C7-9AF3-B0E017B75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66160" y="391886"/>
            <a:ext cx="402901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B680D2-39A9-4D8E-AB5F-8C6477CCDC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30590" y="1687486"/>
            <a:ext cx="3300156" cy="3636818"/>
          </a:xfrm>
        </p:spPr>
        <p:txBody>
          <a:bodyPr anchor="ctr">
            <a:normAutofit/>
          </a:bodyPr>
          <a:lstStyle/>
          <a:p>
            <a:pPr algn="l"/>
            <a:r>
              <a:rPr lang="en-US"/>
              <a:t>2020 Minnesota Credit Union Network Marketing Awards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59559E7B-CC52-4E44-9C3F-F38A3B9EC7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879" y="4261443"/>
            <a:ext cx="4134044" cy="212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355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Rectangle 56">
            <a:extLst>
              <a:ext uri="{FF2B5EF4-FFF2-40B4-BE49-F238E27FC236}">
                <a16:creationId xmlns:a16="http://schemas.microsoft.com/office/drawing/2014/main" id="{445CE53F-0347-4C6A-B57E-C22ACECBF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4FCC45-F9F0-4B2C-A724-7549EFC8FD97}"/>
              </a:ext>
            </a:extLst>
          </p:cNvPr>
          <p:cNvSpPr txBox="1"/>
          <p:nvPr/>
        </p:nvSpPr>
        <p:spPr>
          <a:xfrm>
            <a:off x="338050" y="1230020"/>
            <a:ext cx="3931924" cy="334632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LOGO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BEFORE</a:t>
            </a:r>
          </a:p>
        </p:txBody>
      </p:sp>
      <p:grpSp>
        <p:nvGrpSpPr>
          <p:cNvPr id="66" name="Group 5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2446384" cy="5777808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ctangle 6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8" name="Rectangle 6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7417" y="679731"/>
            <a:ext cx="6875958" cy="56628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37B55ED6-6251-4169-AC42-ED6DAB78D4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998" y="2470958"/>
            <a:ext cx="4686635" cy="191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450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Rectangle 56">
            <a:extLst>
              <a:ext uri="{FF2B5EF4-FFF2-40B4-BE49-F238E27FC236}">
                <a16:creationId xmlns:a16="http://schemas.microsoft.com/office/drawing/2014/main" id="{445CE53F-0347-4C6A-B57E-C22ACECBF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4FCC45-F9F0-4B2C-A724-7549EFC8FD97}"/>
              </a:ext>
            </a:extLst>
          </p:cNvPr>
          <p:cNvSpPr txBox="1"/>
          <p:nvPr/>
        </p:nvSpPr>
        <p:spPr>
          <a:xfrm>
            <a:off x="338050" y="1230020"/>
            <a:ext cx="3931924" cy="334632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LOGO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AFTER</a:t>
            </a:r>
          </a:p>
        </p:txBody>
      </p:sp>
      <p:grpSp>
        <p:nvGrpSpPr>
          <p:cNvPr id="66" name="Group 5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2446384" cy="5777808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ctangle 6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8" name="Rectangle 6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7417" y="679731"/>
            <a:ext cx="6875958" cy="56628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434FEA47-5771-4C38-B323-BCBE28DE6D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9" r="2066" b="-1"/>
          <a:stretch/>
        </p:blipFill>
        <p:spPr>
          <a:xfrm>
            <a:off x="4872398" y="882038"/>
            <a:ext cx="3118104" cy="1895655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5C19EE05-6ECD-42D8-926E-C0096723F2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0" r="7685" b="2"/>
          <a:stretch/>
        </p:blipFill>
        <p:spPr>
          <a:xfrm>
            <a:off x="4872398" y="2926078"/>
            <a:ext cx="3118104" cy="3217258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C4FC6B2B-163B-40DD-B884-DCBEED20E6C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2" r="8378" b="2"/>
          <a:stretch/>
        </p:blipFill>
        <p:spPr>
          <a:xfrm>
            <a:off x="8144209" y="882035"/>
            <a:ext cx="3117933" cy="3217257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BA01E913-6166-4D4F-BAFD-E3F686B5EAB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3" r="4314" b="-5"/>
          <a:stretch/>
        </p:blipFill>
        <p:spPr>
          <a:xfrm>
            <a:off x="8144209" y="4250530"/>
            <a:ext cx="3117933" cy="189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564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Rectangle 56">
            <a:extLst>
              <a:ext uri="{FF2B5EF4-FFF2-40B4-BE49-F238E27FC236}">
                <a16:creationId xmlns:a16="http://schemas.microsoft.com/office/drawing/2014/main" id="{445CE53F-0347-4C6A-B57E-C22ACECBF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4FCC45-F9F0-4B2C-A724-7549EFC8FD97}"/>
              </a:ext>
            </a:extLst>
          </p:cNvPr>
          <p:cNvSpPr txBox="1"/>
          <p:nvPr/>
        </p:nvSpPr>
        <p:spPr>
          <a:xfrm>
            <a:off x="338050" y="1230020"/>
            <a:ext cx="3931924" cy="334632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EXPANDED COLOR PALETTE</a:t>
            </a:r>
          </a:p>
        </p:txBody>
      </p:sp>
      <p:grpSp>
        <p:nvGrpSpPr>
          <p:cNvPr id="66" name="Group 5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2446384" cy="5777808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ctangle 6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8" name="Rectangle 6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7417" y="679731"/>
            <a:ext cx="6875958" cy="56628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hart, bubble chart&#10;&#10;Description automatically generated">
            <a:extLst>
              <a:ext uri="{FF2B5EF4-FFF2-40B4-BE49-F238E27FC236}">
                <a16:creationId xmlns:a16="http://schemas.microsoft.com/office/drawing/2014/main" id="{84272768-68C2-4835-B7C3-17C21AB06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196" y="1667546"/>
            <a:ext cx="54864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938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Rectangle 56">
            <a:extLst>
              <a:ext uri="{FF2B5EF4-FFF2-40B4-BE49-F238E27FC236}">
                <a16:creationId xmlns:a16="http://schemas.microsoft.com/office/drawing/2014/main" id="{445CE53F-0347-4C6A-B57E-C22ACECBF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4FCC45-F9F0-4B2C-A724-7549EFC8FD97}"/>
              </a:ext>
            </a:extLst>
          </p:cNvPr>
          <p:cNvSpPr txBox="1"/>
          <p:nvPr/>
        </p:nvSpPr>
        <p:spPr>
          <a:xfrm>
            <a:off x="338050" y="1230020"/>
            <a:ext cx="3931924" cy="334632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SIGNAGE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 dirty="0">
                <a:latin typeface="+mj-lt"/>
                <a:ea typeface="+mj-ea"/>
                <a:cs typeface="+mj-cs"/>
              </a:rPr>
              <a:t>BEFORE</a:t>
            </a:r>
            <a:endParaRPr lang="en-US" sz="46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66" name="Group 5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2446384" cy="5777808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ctangle 6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8" name="Rectangle 6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7417" y="679731"/>
            <a:ext cx="6875958" cy="56628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A83EA3-F5A9-43E2-BA9E-5E9CC62E66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12" t="26146" r="15462" b="19886"/>
          <a:stretch/>
        </p:blipFill>
        <p:spPr>
          <a:xfrm>
            <a:off x="3133745" y="715264"/>
            <a:ext cx="3888180" cy="2056166"/>
          </a:xfrm>
          <a:prstGeom prst="rect">
            <a:avLst/>
          </a:prstGeom>
        </p:spPr>
      </p:pic>
      <p:pic>
        <p:nvPicPr>
          <p:cNvPr id="8" name="Picture 7" descr="A picture containing text, building, outdoor, street&#10;&#10;Description automatically generated">
            <a:extLst>
              <a:ext uri="{FF2B5EF4-FFF2-40B4-BE49-F238E27FC236}">
                <a16:creationId xmlns:a16="http://schemas.microsoft.com/office/drawing/2014/main" id="{6FAECE0C-A435-412A-B539-1A4F179C3E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723" y="3016864"/>
            <a:ext cx="5810607" cy="2850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945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5B9CE10B-7217-4727-A3A7-5DF664DEB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4FCC45-F9F0-4B2C-A724-7549EFC8FD97}"/>
              </a:ext>
            </a:extLst>
          </p:cNvPr>
          <p:cNvSpPr txBox="1"/>
          <p:nvPr/>
        </p:nvSpPr>
        <p:spPr>
          <a:xfrm>
            <a:off x="337497" y="679731"/>
            <a:ext cx="3124151" cy="37365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SIGNAGE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AFTER</a:t>
            </a:r>
            <a:endParaRPr lang="en-US" sz="46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1084" y="679731"/>
            <a:ext cx="7682293" cy="56628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416B95-0361-4E42-B66B-00A6376FC5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" r="8221" b="-3"/>
          <a:stretch/>
        </p:blipFill>
        <p:spPr>
          <a:xfrm>
            <a:off x="4125081" y="972235"/>
            <a:ext cx="3383280" cy="5047735"/>
          </a:xfrm>
          <a:prstGeom prst="rect">
            <a:avLst/>
          </a:prstGeom>
        </p:spPr>
      </p:pic>
      <p:pic>
        <p:nvPicPr>
          <p:cNvPr id="4" name="Picture 3" descr="A picture containing text, building, outdoor, brick&#10;&#10;Description automatically generated">
            <a:extLst>
              <a:ext uri="{FF2B5EF4-FFF2-40B4-BE49-F238E27FC236}">
                <a16:creationId xmlns:a16="http://schemas.microsoft.com/office/drawing/2014/main" id="{DE84B447-0D79-41E6-A5DE-186AB2812F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3" r="-3" b="1408"/>
          <a:stretch/>
        </p:blipFill>
        <p:spPr>
          <a:xfrm rot="5400000">
            <a:off x="6980129" y="1804462"/>
            <a:ext cx="5047735" cy="338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211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08FDF638-7094-4E6D-B770-D81CEA115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4FCC45-F9F0-4B2C-A724-7549EFC8FD97}"/>
              </a:ext>
            </a:extLst>
          </p:cNvPr>
          <p:cNvSpPr txBox="1"/>
          <p:nvPr/>
        </p:nvSpPr>
        <p:spPr>
          <a:xfrm>
            <a:off x="337497" y="679730"/>
            <a:ext cx="3124151" cy="357859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SIGNAGE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INTERIOR</a:t>
            </a:r>
            <a:endParaRPr lang="en-US" sz="46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1084" y="679731"/>
            <a:ext cx="7682293" cy="56628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text, indoor, wall, ceiling&#10;&#10;Description automatically generated">
            <a:extLst>
              <a:ext uri="{FF2B5EF4-FFF2-40B4-BE49-F238E27FC236}">
                <a16:creationId xmlns:a16="http://schemas.microsoft.com/office/drawing/2014/main" id="{69771598-36D3-409B-8226-8B92F0616F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6" r="-2" b="-2"/>
          <a:stretch/>
        </p:blipFill>
        <p:spPr>
          <a:xfrm>
            <a:off x="4125081" y="972235"/>
            <a:ext cx="3383280" cy="2414016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84C0D50A-58EE-4FDF-8636-AB243457519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4" r="37145" b="4"/>
          <a:stretch/>
        </p:blipFill>
        <p:spPr>
          <a:xfrm rot="5400000">
            <a:off x="4605970" y="3121322"/>
            <a:ext cx="2414016" cy="33832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6ABE92-BB8E-4CC8-AD6F-C8B4A91FBF7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7418"/>
          <a:stretch/>
        </p:blipFill>
        <p:spPr>
          <a:xfrm>
            <a:off x="7755775" y="972235"/>
            <a:ext cx="3438144" cy="504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187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" name="Rectangle 105">
            <a:extLst>
              <a:ext uri="{FF2B5EF4-FFF2-40B4-BE49-F238E27FC236}">
                <a16:creationId xmlns:a16="http://schemas.microsoft.com/office/drawing/2014/main" id="{521C4EA8-6B83-4338-913D-D75D3C4F3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4FCC45-F9F0-4B2C-A724-7549EFC8FD97}"/>
              </a:ext>
            </a:extLst>
          </p:cNvPr>
          <p:cNvSpPr txBox="1"/>
          <p:nvPr/>
        </p:nvSpPr>
        <p:spPr>
          <a:xfrm>
            <a:off x="337497" y="679731"/>
            <a:ext cx="3124151" cy="37365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>
                <a:latin typeface="+mj-lt"/>
                <a:ea typeface="+mj-ea"/>
                <a:cs typeface="+mj-cs"/>
              </a:rPr>
              <a:t>PLASTIC CARD DESIGN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 dirty="0">
                <a:latin typeface="+mj-lt"/>
                <a:ea typeface="+mj-ea"/>
                <a:cs typeface="+mj-cs"/>
              </a:rPr>
              <a:t>BEFORE</a:t>
            </a:r>
            <a:endParaRPr lang="en-US" sz="4600" b="1">
              <a:latin typeface="+mj-lt"/>
              <a:ea typeface="+mj-ea"/>
              <a:cs typeface="+mj-cs"/>
            </a:endParaRP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1084" y="679731"/>
            <a:ext cx="7682293" cy="56628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6F5BD66-186E-45CE-B608-3D4BDD9C0E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081" y="2375391"/>
            <a:ext cx="3383280" cy="2241423"/>
          </a:xfrm>
          <a:prstGeom prst="rect">
            <a:avLst/>
          </a:prstGeom>
        </p:spPr>
      </p:pic>
      <p:pic>
        <p:nvPicPr>
          <p:cNvPr id="11" name="Picture 10" descr="A picture containing calendar&#10;&#10;Description automatically generated">
            <a:extLst>
              <a:ext uri="{FF2B5EF4-FFF2-40B4-BE49-F238E27FC236}">
                <a16:creationId xmlns:a16="http://schemas.microsoft.com/office/drawing/2014/main" id="{856C16D4-46B6-4CCB-8D98-905354F43E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08660" y="1804462"/>
            <a:ext cx="2190673" cy="338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284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5" name="Rectangle 94">
            <a:extLst>
              <a:ext uri="{FF2B5EF4-FFF2-40B4-BE49-F238E27FC236}">
                <a16:creationId xmlns:a16="http://schemas.microsoft.com/office/drawing/2014/main" id="{08FDF638-7094-4E6D-B770-D81CEA115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4FCC45-F9F0-4B2C-A724-7549EFC8FD97}"/>
              </a:ext>
            </a:extLst>
          </p:cNvPr>
          <p:cNvSpPr txBox="1"/>
          <p:nvPr/>
        </p:nvSpPr>
        <p:spPr>
          <a:xfrm>
            <a:off x="337497" y="679730"/>
            <a:ext cx="3124151" cy="357859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PLASTIC CARD DESIGN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 dirty="0">
                <a:latin typeface="+mj-lt"/>
                <a:ea typeface="+mj-ea"/>
                <a:cs typeface="+mj-cs"/>
              </a:rPr>
              <a:t>AFTER</a:t>
            </a:r>
            <a:endParaRPr lang="en-US" sz="46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1" name="Rectangle 10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1084" y="679731"/>
            <a:ext cx="7682293" cy="56628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BDF97124-077C-40AE-9C89-BAE2B6D92F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" r="2019" b="-1"/>
          <a:stretch/>
        </p:blipFill>
        <p:spPr>
          <a:xfrm>
            <a:off x="4125081" y="972235"/>
            <a:ext cx="3383280" cy="2414016"/>
          </a:xfrm>
          <a:prstGeom prst="rect">
            <a:avLst/>
          </a:prstGeom>
        </p:spPr>
      </p:pic>
      <p:pic>
        <p:nvPicPr>
          <p:cNvPr id="7" name="Picture 6" descr="Diagram, logo&#10;&#10;Description automatically generated">
            <a:extLst>
              <a:ext uri="{FF2B5EF4-FFF2-40B4-BE49-F238E27FC236}">
                <a16:creationId xmlns:a16="http://schemas.microsoft.com/office/drawing/2014/main" id="{2206E773-DD69-48BC-A229-0039D5F3664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8" r="578" b="-1"/>
          <a:stretch/>
        </p:blipFill>
        <p:spPr>
          <a:xfrm>
            <a:off x="4121338" y="3605954"/>
            <a:ext cx="3383280" cy="2414016"/>
          </a:xfrm>
          <a:prstGeom prst="rect">
            <a:avLst/>
          </a:prstGeom>
        </p:spPr>
      </p:pic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FBE63B6-6B6E-46DF-94E0-C3F11687F0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6" r="7945" b="-3"/>
          <a:stretch/>
        </p:blipFill>
        <p:spPr>
          <a:xfrm>
            <a:off x="7755775" y="972235"/>
            <a:ext cx="3438144" cy="504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79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" name="Rectangle 105">
            <a:extLst>
              <a:ext uri="{FF2B5EF4-FFF2-40B4-BE49-F238E27FC236}">
                <a16:creationId xmlns:a16="http://schemas.microsoft.com/office/drawing/2014/main" id="{DCF72F19-1473-448C-AA14-0CB8AA374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4FCC45-F9F0-4B2C-A724-7549EFC8FD97}"/>
              </a:ext>
            </a:extLst>
          </p:cNvPr>
          <p:cNvSpPr txBox="1"/>
          <p:nvPr/>
        </p:nvSpPr>
        <p:spPr>
          <a:xfrm>
            <a:off x="599609" y="679731"/>
            <a:ext cx="4171994" cy="37365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>
                <a:latin typeface="+mj-lt"/>
                <a:ea typeface="+mj-ea"/>
                <a:cs typeface="+mj-cs"/>
              </a:rPr>
              <a:t>COLLATERAL BEFORE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53302C7-88DE-43D3-ADE9-C20800C884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8" r="35997"/>
          <a:stretch/>
        </p:blipFill>
        <p:spPr>
          <a:xfrm>
            <a:off x="5640572" y="557360"/>
            <a:ext cx="5608830" cy="563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464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4" name="Rectangle 105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4FCC45-F9F0-4B2C-A724-7549EFC8FD97}"/>
              </a:ext>
            </a:extLst>
          </p:cNvPr>
          <p:cNvSpPr txBox="1"/>
          <p:nvPr/>
        </p:nvSpPr>
        <p:spPr>
          <a:xfrm>
            <a:off x="1001684" y="170412"/>
            <a:ext cx="10178934" cy="13287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COLLATERAL AFTER</a:t>
            </a:r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57BC6E6-0576-4B6A-8F49-18276874ED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1501"/>
          <a:stretch/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6" name="Picture 5" descr="A picture containing website&#10;&#10;Description automatically generated">
            <a:extLst>
              <a:ext uri="{FF2B5EF4-FFF2-40B4-BE49-F238E27FC236}">
                <a16:creationId xmlns:a16="http://schemas.microsoft.com/office/drawing/2014/main" id="{85EC777A-2733-4DAE-A36E-79CCCFACD03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2081"/>
          <a:stretch/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321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4" name="Rectangle 83">
            <a:extLst>
              <a:ext uri="{FF2B5EF4-FFF2-40B4-BE49-F238E27FC236}">
                <a16:creationId xmlns:a16="http://schemas.microsoft.com/office/drawing/2014/main" id="{521C4EA8-6B83-4338-913D-D75D3C4F3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4FCC45-F9F0-4B2C-A724-7549EFC8FD97}"/>
              </a:ext>
            </a:extLst>
          </p:cNvPr>
          <p:cNvSpPr txBox="1"/>
          <p:nvPr/>
        </p:nvSpPr>
        <p:spPr>
          <a:xfrm>
            <a:off x="337497" y="679731"/>
            <a:ext cx="3124151" cy="37365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>
                <a:latin typeface="+mj-lt"/>
                <a:ea typeface="+mj-ea"/>
                <a:cs typeface="+mj-cs"/>
              </a:rPr>
              <a:t>VEHICLE WRAPS &amp; ATMS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1084" y="679731"/>
            <a:ext cx="7682293" cy="56628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946D09-3CA8-4380-BD80-66BD21DC07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020" y="972235"/>
            <a:ext cx="3003402" cy="5047735"/>
          </a:xfrm>
          <a:prstGeom prst="rect">
            <a:avLst/>
          </a:prstGeom>
        </p:spPr>
      </p:pic>
      <p:pic>
        <p:nvPicPr>
          <p:cNvPr id="4" name="Picture 3" descr="A picture containing text, outdoor, car, truck&#10;&#10;Description automatically generated">
            <a:extLst>
              <a:ext uri="{FF2B5EF4-FFF2-40B4-BE49-F238E27FC236}">
                <a16:creationId xmlns:a16="http://schemas.microsoft.com/office/drawing/2014/main" id="{14329171-3E07-43F6-896A-BB00552EA8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57" y="2544555"/>
            <a:ext cx="3383280" cy="190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08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" name="Rectangle 105">
            <a:extLst>
              <a:ext uri="{FF2B5EF4-FFF2-40B4-BE49-F238E27FC236}">
                <a16:creationId xmlns:a16="http://schemas.microsoft.com/office/drawing/2014/main" id="{521C4EA8-6B83-4338-913D-D75D3C4F3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4FCC45-F9F0-4B2C-A724-7549EFC8FD97}"/>
              </a:ext>
            </a:extLst>
          </p:cNvPr>
          <p:cNvSpPr txBox="1"/>
          <p:nvPr/>
        </p:nvSpPr>
        <p:spPr>
          <a:xfrm>
            <a:off x="337497" y="679731"/>
            <a:ext cx="3124151" cy="37365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>
                <a:latin typeface="+mj-lt"/>
                <a:ea typeface="+mj-ea"/>
                <a:cs typeface="+mj-cs"/>
              </a:rPr>
              <a:t>MEDIA 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1084" y="679731"/>
            <a:ext cx="7682293" cy="56628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88BDC8B-0575-4EBC-B4B9-F80DB2E081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710" y="972235"/>
            <a:ext cx="3016021" cy="5047735"/>
          </a:xfrm>
          <a:prstGeom prst="rect">
            <a:avLst/>
          </a:prstGeom>
        </p:spPr>
      </p:pic>
      <p:pic>
        <p:nvPicPr>
          <p:cNvPr id="10" name="Picture 9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8DFE73EC-359A-4E2C-95B4-D96F0E035F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57" y="3005527"/>
            <a:ext cx="3383280" cy="9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563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" name="Rectangle 105">
            <a:extLst>
              <a:ext uri="{FF2B5EF4-FFF2-40B4-BE49-F238E27FC236}">
                <a16:creationId xmlns:a16="http://schemas.microsoft.com/office/drawing/2014/main" id="{521C4EA8-6B83-4338-913D-D75D3C4F3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4FCC45-F9F0-4B2C-A724-7549EFC8FD97}"/>
              </a:ext>
            </a:extLst>
          </p:cNvPr>
          <p:cNvSpPr txBox="1"/>
          <p:nvPr/>
        </p:nvSpPr>
        <p:spPr>
          <a:xfrm>
            <a:off x="337497" y="679731"/>
            <a:ext cx="3124151" cy="37365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 dirty="0">
                <a:latin typeface="+mj-lt"/>
                <a:ea typeface="+mj-ea"/>
                <a:cs typeface="+mj-cs"/>
              </a:rPr>
              <a:t>MEDIA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 dirty="0">
                <a:latin typeface="+mj-lt"/>
                <a:ea typeface="+mj-ea"/>
                <a:cs typeface="+mj-cs"/>
              </a:rPr>
              <a:t>Brand Ambassador Carrie Tollefson 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1084" y="679731"/>
            <a:ext cx="7682293" cy="56628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picture containing text, indoor, clothes&#10;&#10;Description automatically generated">
            <a:extLst>
              <a:ext uri="{FF2B5EF4-FFF2-40B4-BE49-F238E27FC236}">
                <a16:creationId xmlns:a16="http://schemas.microsoft.com/office/drawing/2014/main" id="{3ACED584-6BAA-438C-A727-19BEBB0B3A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61200" y="1804462"/>
            <a:ext cx="4511040" cy="3383280"/>
          </a:xfrm>
          <a:prstGeom prst="rect">
            <a:avLst/>
          </a:prstGeom>
        </p:spPr>
      </p:pic>
      <p:pic>
        <p:nvPicPr>
          <p:cNvPr id="4" name="Picture 3" descr="A picture containing person, indoor, ceiling&#10;&#10;Description automatically generated">
            <a:extLst>
              <a:ext uri="{FF2B5EF4-FFF2-40B4-BE49-F238E27FC236}">
                <a16:creationId xmlns:a16="http://schemas.microsoft.com/office/drawing/2014/main" id="{DA429034-2DAA-4C55-AE4B-EA8C66BD07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57" y="2227372"/>
            <a:ext cx="3383280" cy="253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1526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9" name="Rectangle 88">
            <a:extLst>
              <a:ext uri="{FF2B5EF4-FFF2-40B4-BE49-F238E27FC236}">
                <a16:creationId xmlns:a16="http://schemas.microsoft.com/office/drawing/2014/main" id="{18ED5DE8-CA8B-4332-9D76-60AD9B818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4FCC45-F9F0-4B2C-A724-7549EFC8FD97}"/>
              </a:ext>
            </a:extLst>
          </p:cNvPr>
          <p:cNvSpPr txBox="1"/>
          <p:nvPr/>
        </p:nvSpPr>
        <p:spPr>
          <a:xfrm>
            <a:off x="338050" y="1230020"/>
            <a:ext cx="3931924" cy="334632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>
                <a:latin typeface="+mj-lt"/>
                <a:ea typeface="+mj-ea"/>
                <a:cs typeface="+mj-cs"/>
              </a:rPr>
              <a:t>LAUNCH FUN 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2446384" cy="5777808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7417" y="679731"/>
            <a:ext cx="6875958" cy="56628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21632360-9A2F-416D-8462-7B4C467B62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76364" y="1193763"/>
            <a:ext cx="2560320" cy="1920240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1065A3AF-952B-407D-86F2-86353007E5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5841" y="873723"/>
            <a:ext cx="2829082" cy="25603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C903EE-A0B1-4C50-A765-E2C9EE07C0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72" y="4146014"/>
            <a:ext cx="3118104" cy="1434327"/>
          </a:xfrm>
          <a:prstGeom prst="rect">
            <a:avLst/>
          </a:pr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76FBCE5F-1691-4303-8554-8268E54E33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1330" y="4231762"/>
            <a:ext cx="3118104" cy="126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078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4" name="Rectangle 105">
            <a:extLst>
              <a:ext uri="{FF2B5EF4-FFF2-40B4-BE49-F238E27FC236}">
                <a16:creationId xmlns:a16="http://schemas.microsoft.com/office/drawing/2014/main" id="{521C4EA8-6B83-4338-913D-D75D3C4F3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4FCC45-F9F0-4B2C-A724-7549EFC8FD97}"/>
              </a:ext>
            </a:extLst>
          </p:cNvPr>
          <p:cNvSpPr txBox="1"/>
          <p:nvPr/>
        </p:nvSpPr>
        <p:spPr>
          <a:xfrm>
            <a:off x="337497" y="679731"/>
            <a:ext cx="3124151" cy="37365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>
                <a:latin typeface="+mj-lt"/>
                <a:ea typeface="+mj-ea"/>
                <a:cs typeface="+mj-cs"/>
              </a:rPr>
              <a:t>LAUNCH FUN </a:t>
            </a:r>
          </a:p>
        </p:txBody>
      </p:sp>
      <p:grpSp>
        <p:nvGrpSpPr>
          <p:cNvPr id="115" name="Group 107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Rectangle 109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7" name="Rectangle 111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1084" y="679731"/>
            <a:ext cx="7682293" cy="56628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hart, bubble chart&#10;&#10;Description automatically generated">
            <a:extLst>
              <a:ext uri="{FF2B5EF4-FFF2-40B4-BE49-F238E27FC236}">
                <a16:creationId xmlns:a16="http://schemas.microsoft.com/office/drawing/2014/main" id="{66BD0194-4005-4EA4-907E-61D9C50A74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432" y="972235"/>
            <a:ext cx="2334577" cy="50477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E89550-F925-4AC9-98A8-8E3C015563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708" y="972235"/>
            <a:ext cx="2334577" cy="504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11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7" name="Rectangle 116">
            <a:extLst>
              <a:ext uri="{FF2B5EF4-FFF2-40B4-BE49-F238E27FC236}">
                <a16:creationId xmlns:a16="http://schemas.microsoft.com/office/drawing/2014/main" id="{521C4EA8-6B83-4338-913D-D75D3C4F3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4FCC45-F9F0-4B2C-A724-7549EFC8FD97}"/>
              </a:ext>
            </a:extLst>
          </p:cNvPr>
          <p:cNvSpPr txBox="1"/>
          <p:nvPr/>
        </p:nvSpPr>
        <p:spPr>
          <a:xfrm>
            <a:off x="337497" y="679731"/>
            <a:ext cx="3124151" cy="37365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 dirty="0">
                <a:latin typeface="+mj-lt"/>
                <a:ea typeface="+mj-ea"/>
                <a:cs typeface="+mj-cs"/>
              </a:rPr>
              <a:t>Thank you!</a:t>
            </a: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3" name="Rectangle 12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1084" y="679731"/>
            <a:ext cx="7682293" cy="56628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44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A10DD5CCF782469016E54FDFE7A980" ma:contentTypeVersion="13" ma:contentTypeDescription="Create a new document." ma:contentTypeScope="" ma:versionID="4c808d2a088d5ce8874d401dc9abac4e">
  <xsd:schema xmlns:xsd="http://www.w3.org/2001/XMLSchema" xmlns:xs="http://www.w3.org/2001/XMLSchema" xmlns:p="http://schemas.microsoft.com/office/2006/metadata/properties" xmlns:ns3="6baf7c01-620c-4876-90bf-bcfdf1fa476e" xmlns:ns4="77b0fb73-a518-479f-9b3e-018835fbcfe9" targetNamespace="http://schemas.microsoft.com/office/2006/metadata/properties" ma:root="true" ma:fieldsID="56b9c1736abff8532bbe291edc362065" ns3:_="" ns4:_="">
    <xsd:import namespace="6baf7c01-620c-4876-90bf-bcfdf1fa476e"/>
    <xsd:import namespace="77b0fb73-a518-479f-9b3e-018835fbcfe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af7c01-620c-4876-90bf-bcfdf1fa476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b0fb73-a518-479f-9b3e-018835fbcf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629402B-B29B-495D-A48B-DDD93194AF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baf7c01-620c-4876-90bf-bcfdf1fa476e"/>
    <ds:schemaRef ds:uri="77b0fb73-a518-479f-9b3e-018835fbcf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3DEAE5B-94F8-496B-ABD3-8A13EB5500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F6D92D2-BEEA-4347-862C-8B4F63053271}">
  <ds:schemaRefs>
    <ds:schemaRef ds:uri="6baf7c01-620c-4876-90bf-bcfdf1fa476e"/>
    <ds:schemaRef ds:uri="http://www.w3.org/XML/1998/namespace"/>
    <ds:schemaRef ds:uri="http://purl.org/dc/elements/1.1/"/>
    <ds:schemaRef ds:uri="http://schemas.microsoft.com/office/2006/documentManagement/types"/>
    <ds:schemaRef ds:uri="http://purl.org/dc/dcmitype/"/>
    <ds:schemaRef ds:uri="77b0fb73-a518-479f-9b3e-018835fbcfe9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51</Words>
  <Application>Microsoft Office PowerPoint</Application>
  <PresentationFormat>Widescreen</PresentationFormat>
  <Paragraphs>26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Univers</vt:lpstr>
      <vt:lpstr>Univers LT Std 53 Extended</vt:lpstr>
      <vt:lpstr>Office Theme</vt:lpstr>
      <vt:lpstr>Brand Refresh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 Refresh</dc:title>
  <dc:creator>Tara Graff</dc:creator>
  <cp:lastModifiedBy>Tara Graff</cp:lastModifiedBy>
  <cp:revision>1</cp:revision>
  <dcterms:created xsi:type="dcterms:W3CDTF">2020-12-07T23:52:57Z</dcterms:created>
  <dcterms:modified xsi:type="dcterms:W3CDTF">2021-01-17T21:15:38Z</dcterms:modified>
</cp:coreProperties>
</file>